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76" r:id="rId5"/>
    <p:sldId id="259" r:id="rId6"/>
    <p:sldId id="260" r:id="rId7"/>
    <p:sldId id="275" r:id="rId8"/>
    <p:sldId id="262" r:id="rId9"/>
    <p:sldId id="263" r:id="rId10"/>
    <p:sldId id="271" r:id="rId11"/>
    <p:sldId id="264" r:id="rId12"/>
    <p:sldId id="273" r:id="rId13"/>
    <p:sldId id="265" r:id="rId14"/>
    <p:sldId id="266" r:id="rId15"/>
    <p:sldId id="267" r:id="rId16"/>
    <p:sldId id="272" r:id="rId17"/>
    <p:sldId id="268" r:id="rId18"/>
    <p:sldId id="269"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11A167-BEBF-45D0-935E-1144DF3F1FC2}" type="datetimeFigureOut">
              <a:rPr lang="x-none" smtClean="0"/>
              <a:pPr/>
              <a:t>7.5.2015</a:t>
            </a:fld>
            <a:endParaRPr lang="x-non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5596A1-CCF7-42C0-AF7E-012C2B14D8CB}" type="slidenum">
              <a:rPr lang="x-none" smtClean="0"/>
              <a:pPr/>
              <a:t>‹#›</a:t>
            </a:fld>
            <a:endParaRPr lang="x-none"/>
          </a:p>
        </p:txBody>
      </p:sp>
    </p:spTree>
    <p:extLst>
      <p:ext uri="{BB962C8B-B14F-4D97-AF65-F5344CB8AC3E}">
        <p14:creationId xmlns:p14="http://schemas.microsoft.com/office/powerpoint/2010/main" xmlns="" val="1717316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10"/>
          </p:nvPr>
        </p:nvSpPr>
        <p:spPr/>
        <p:txBody>
          <a:bodyPr/>
          <a:lstStyle/>
          <a:p>
            <a:fld id="{7C5596A1-CCF7-42C0-AF7E-012C2B14D8CB}" type="slidenum">
              <a:rPr lang="x-none" smtClean="0"/>
              <a:pPr/>
              <a:t>6</a:t>
            </a:fld>
            <a:endParaRPr lang="x-none"/>
          </a:p>
        </p:txBody>
      </p:sp>
    </p:spTree>
    <p:extLst>
      <p:ext uri="{BB962C8B-B14F-4D97-AF65-F5344CB8AC3E}">
        <p14:creationId xmlns:p14="http://schemas.microsoft.com/office/powerpoint/2010/main" xmlns="" val="1863285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p:plu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p:plu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p:plu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p:plu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p:plu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p:plu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p:plu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p:plu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p:plu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p:plu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p:plu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E6DCAC"/>
            </a:gs>
            <a:gs pos="12000">
              <a:srgbClr val="E6D78A"/>
            </a:gs>
            <a:gs pos="30000">
              <a:srgbClr val="C7AC4C"/>
            </a:gs>
            <a:gs pos="71000">
              <a:schemeClr val="accent1">
                <a:lumMod val="75000"/>
                <a:lumOff val="25000"/>
                <a:alpha val="72000"/>
              </a:schemeClr>
            </a:gs>
            <a:gs pos="91000">
              <a:srgbClr val="C7AC4C"/>
            </a:gs>
            <a:gs pos="100000">
              <a:srgbClr val="E6DCAC"/>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p:plus/>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43852" cy="5510234"/>
          </a:xfrm>
        </p:spPr>
        <p:txBody>
          <a:bodyPr>
            <a:normAutofit/>
          </a:bodyPr>
          <a:lstStyle/>
          <a:p>
            <a:r>
              <a:rPr lang="x-none" sz="2000" b="1" dirty="0">
                <a:latin typeface="Arial" panose="020B0604020202020204" pitchFamily="34" charset="0"/>
                <a:cs typeface="Arial" panose="020B0604020202020204" pitchFamily="34" charset="0"/>
              </a:rPr>
              <a:t>ANALIZA ZAKONSKE REGULATIVE IZ OBLASTI ZAŠTITE OD UDESA </a:t>
            </a:r>
            <a:r>
              <a:rPr lang="x-none" sz="2000" b="1">
                <a:latin typeface="Arial" panose="020B0604020202020204" pitchFamily="34" charset="0"/>
                <a:cs typeface="Arial" panose="020B0604020202020204" pitchFamily="34" charset="0"/>
              </a:rPr>
              <a:t>U </a:t>
            </a:r>
            <a:r>
              <a:rPr lang="x-none" sz="2000" b="1" smtClean="0">
                <a:latin typeface="Arial" panose="020B0604020202020204" pitchFamily="34" charset="0"/>
                <a:cs typeface="Arial" panose="020B0604020202020204" pitchFamily="34" charset="0"/>
              </a:rPr>
              <a:t>ELEKTROENERGETSKIM POSTROJENJIMA</a:t>
            </a:r>
            <a:r>
              <a:rPr lang="sr-Latn-CS" sz="2000" b="1" dirty="0" smtClean="0">
                <a:latin typeface="Arial" panose="020B0604020202020204" pitchFamily="34" charset="0"/>
                <a:cs typeface="Arial" panose="020B0604020202020204" pitchFamily="34" charset="0"/>
              </a:rPr>
              <a:t/>
            </a:r>
            <a:br>
              <a:rPr lang="sr-Latn-CS" sz="2000" b="1" dirty="0" smtClean="0">
                <a:latin typeface="Arial" panose="020B0604020202020204" pitchFamily="34" charset="0"/>
                <a:cs typeface="Arial" panose="020B0604020202020204" pitchFamily="34" charset="0"/>
              </a:rPr>
            </a:br>
            <a:r>
              <a:rPr lang="sr-Latn-CS" sz="2000" b="1" dirty="0" smtClean="0">
                <a:latin typeface="Arial" panose="020B0604020202020204" pitchFamily="34" charset="0"/>
                <a:cs typeface="Arial" panose="020B0604020202020204" pitchFamily="34" charset="0"/>
              </a:rPr>
              <a:t/>
            </a:r>
            <a:br>
              <a:rPr lang="sr-Latn-CS" sz="2000" b="1" dirty="0" smtClean="0">
                <a:latin typeface="Arial" panose="020B0604020202020204" pitchFamily="34" charset="0"/>
                <a:cs typeface="Arial" panose="020B0604020202020204" pitchFamily="34" charset="0"/>
              </a:rPr>
            </a:br>
            <a:r>
              <a:rPr lang="sr-Latn-CS" sz="2000" b="1" dirty="0" smtClean="0">
                <a:latin typeface="Arial" panose="020B0604020202020204" pitchFamily="34" charset="0"/>
                <a:cs typeface="Arial" panose="020B0604020202020204" pitchFamily="34" charset="0"/>
              </a:rPr>
              <a:t/>
            </a:r>
            <a:br>
              <a:rPr lang="sr-Latn-CS" sz="2000" b="1" dirty="0" smtClean="0">
                <a:latin typeface="Arial" panose="020B0604020202020204" pitchFamily="34" charset="0"/>
                <a:cs typeface="Arial" panose="020B0604020202020204" pitchFamily="34" charset="0"/>
              </a:rPr>
            </a:br>
            <a:r>
              <a:rPr lang="sr-Latn-CS" sz="2000" b="1" dirty="0" smtClean="0">
                <a:latin typeface="Arial" panose="020B0604020202020204" pitchFamily="34" charset="0"/>
                <a:cs typeface="Arial" panose="020B0604020202020204" pitchFamily="34" charset="0"/>
              </a:rPr>
              <a:t/>
            </a:r>
            <a:br>
              <a:rPr lang="sr-Latn-CS" sz="2000" b="1" dirty="0" smtClean="0">
                <a:latin typeface="Arial" panose="020B0604020202020204" pitchFamily="34" charset="0"/>
                <a:cs typeface="Arial" panose="020B0604020202020204" pitchFamily="34" charset="0"/>
              </a:rPr>
            </a:br>
            <a:r>
              <a:rPr lang="sr-Latn-CS" sz="2000" b="1" dirty="0" smtClean="0">
                <a:latin typeface="Arial" panose="020B0604020202020204" pitchFamily="34" charset="0"/>
                <a:cs typeface="Arial" panose="020B0604020202020204" pitchFamily="34" charset="0"/>
              </a:rPr>
              <a:t/>
            </a:r>
            <a:br>
              <a:rPr lang="sr-Latn-CS" sz="2000" b="1" dirty="0" smtClean="0">
                <a:latin typeface="Arial" panose="020B0604020202020204" pitchFamily="34" charset="0"/>
                <a:cs typeface="Arial" panose="020B0604020202020204" pitchFamily="34" charset="0"/>
              </a:rPr>
            </a:br>
            <a:r>
              <a:rPr lang="sr-Latn-CS" sz="2000" b="1" dirty="0" smtClean="0">
                <a:latin typeface="Arial" panose="020B0604020202020204" pitchFamily="34" charset="0"/>
                <a:cs typeface="Arial" panose="020B0604020202020204" pitchFamily="34" charset="0"/>
              </a:rPr>
              <a:t/>
            </a:r>
            <a:br>
              <a:rPr lang="sr-Latn-CS" sz="2000" b="1" dirty="0" smtClean="0">
                <a:latin typeface="Arial" panose="020B0604020202020204" pitchFamily="34" charset="0"/>
                <a:cs typeface="Arial" panose="020B0604020202020204" pitchFamily="34" charset="0"/>
              </a:rPr>
            </a:br>
            <a:r>
              <a:rPr lang="sr-Latn-CS" sz="2000" b="1" dirty="0" smtClean="0">
                <a:latin typeface="Arial" panose="020B0604020202020204" pitchFamily="34" charset="0"/>
                <a:cs typeface="Arial" panose="020B0604020202020204" pitchFamily="34" charset="0"/>
              </a:rPr>
              <a:t/>
            </a:r>
            <a:br>
              <a:rPr lang="sr-Latn-CS" sz="2000" b="1" dirty="0" smtClean="0">
                <a:latin typeface="Arial" panose="020B0604020202020204" pitchFamily="34" charset="0"/>
                <a:cs typeface="Arial" panose="020B0604020202020204" pitchFamily="34" charset="0"/>
              </a:rPr>
            </a:br>
            <a:r>
              <a:rPr lang="sr-Latn-CS" sz="2000" b="1" dirty="0" smtClean="0">
                <a:latin typeface="Arial" panose="020B0604020202020204" pitchFamily="34" charset="0"/>
                <a:cs typeface="Arial" panose="020B0604020202020204" pitchFamily="34" charset="0"/>
              </a:rPr>
              <a:t/>
            </a:r>
            <a:br>
              <a:rPr lang="sr-Latn-CS" sz="2000" b="1" dirty="0" smtClean="0">
                <a:latin typeface="Arial" panose="020B0604020202020204" pitchFamily="34" charset="0"/>
                <a:cs typeface="Arial" panose="020B0604020202020204" pitchFamily="34" charset="0"/>
              </a:rPr>
            </a:br>
            <a:r>
              <a:rPr lang="sr-Latn-CS" sz="2000" b="1" dirty="0" smtClean="0">
                <a:latin typeface="Arial" panose="020B0604020202020204" pitchFamily="34" charset="0"/>
                <a:cs typeface="Arial" panose="020B0604020202020204" pitchFamily="34" charset="0"/>
              </a:rPr>
              <a:t/>
            </a:r>
            <a:br>
              <a:rPr lang="sr-Latn-CS" sz="2000" b="1" dirty="0" smtClean="0">
                <a:latin typeface="Arial" panose="020B0604020202020204" pitchFamily="34" charset="0"/>
                <a:cs typeface="Arial" panose="020B0604020202020204" pitchFamily="34" charset="0"/>
              </a:rPr>
            </a:br>
            <a:r>
              <a:rPr lang="sr-Latn-CS" sz="2000" b="1" dirty="0" smtClean="0">
                <a:latin typeface="Arial" panose="020B0604020202020204" pitchFamily="34" charset="0"/>
                <a:cs typeface="Arial" panose="020B0604020202020204" pitchFamily="34" charset="0"/>
              </a:rPr>
              <a:t/>
            </a:r>
            <a:br>
              <a:rPr lang="sr-Latn-CS" sz="2000" b="1" dirty="0" smtClean="0">
                <a:latin typeface="Arial" panose="020B0604020202020204" pitchFamily="34" charset="0"/>
                <a:cs typeface="Arial" panose="020B0604020202020204" pitchFamily="34" charset="0"/>
              </a:rPr>
            </a:br>
            <a:r>
              <a:rPr lang="sr-Latn-CS" sz="2000" b="1" dirty="0" smtClean="0">
                <a:latin typeface="Arial" panose="020B0604020202020204" pitchFamily="34" charset="0"/>
                <a:cs typeface="Arial" panose="020B0604020202020204" pitchFamily="34" charset="0"/>
              </a:rPr>
              <a:t>                                                                    Snežana Đurović</a:t>
            </a:r>
            <a:br>
              <a:rPr lang="sr-Latn-CS" sz="2000" b="1" dirty="0" smtClean="0">
                <a:latin typeface="Arial" panose="020B0604020202020204" pitchFamily="34" charset="0"/>
                <a:cs typeface="Arial" panose="020B0604020202020204" pitchFamily="34" charset="0"/>
              </a:rPr>
            </a:br>
            <a:endParaRPr lang="x-none" sz="2000" b="1"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14348" y="2857496"/>
            <a:ext cx="5026270" cy="3286148"/>
          </a:xfrm>
          <a:prstGeom prst="rect">
            <a:avLst/>
          </a:prstGeom>
        </p:spPr>
      </p:pic>
    </p:spTree>
    <p:extLst>
      <p:ext uri="{BB962C8B-B14F-4D97-AF65-F5344CB8AC3E}">
        <p14:creationId xmlns:p14="http://schemas.microsoft.com/office/powerpoint/2010/main" xmlns="" val="2102423776"/>
      </p:ext>
    </p:extLst>
  </p:cSld>
  <p:clrMapOvr>
    <a:masterClrMapping/>
  </p:clrMapOvr>
  <p:transition spd="slow" advClick="0">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lnSpcReduction="10000"/>
          </a:bodyPr>
          <a:lstStyle/>
          <a:p>
            <a:pPr marL="0" lvl="0" indent="0" algn="ctr">
              <a:buNone/>
            </a:pPr>
            <a:r>
              <a:rPr lang="en-US" sz="2000" b="1" u="sng" dirty="0" smtClean="0">
                <a:solidFill>
                  <a:prstClr val="black"/>
                </a:solidFill>
                <a:latin typeface="Arial" panose="020B0604020202020204" pitchFamily="34" charset="0"/>
                <a:cs typeface="Arial" panose="020B0604020202020204" pitchFamily="34" charset="0"/>
              </a:rPr>
              <a:t>Lom </a:t>
            </a:r>
            <a:r>
              <a:rPr lang="en-US" sz="2000" b="1" u="sng" dirty="0" err="1">
                <a:solidFill>
                  <a:prstClr val="black"/>
                </a:solidFill>
                <a:latin typeface="Arial" panose="020B0604020202020204" pitchFamily="34" charset="0"/>
                <a:cs typeface="Arial" panose="020B0604020202020204" pitchFamily="34" charset="0"/>
              </a:rPr>
              <a:t>brane</a:t>
            </a:r>
            <a:endParaRPr lang="x-none" sz="2000" u="sng" dirty="0">
              <a:solidFill>
                <a:prstClr val="black"/>
              </a:solidFill>
              <a:latin typeface="Arial" panose="020B0604020202020204" pitchFamily="34" charset="0"/>
              <a:cs typeface="Arial" panose="020B0604020202020204" pitchFamily="34" charset="0"/>
            </a:endParaRPr>
          </a:p>
          <a:p>
            <a:pPr marL="0" lvl="0" indent="0">
              <a:buNone/>
            </a:pPr>
            <a:endParaRPr lang="x-none" sz="2000" dirty="0">
              <a:solidFill>
                <a:prstClr val="black"/>
              </a:solidFill>
              <a:latin typeface="Arial" panose="020B0604020202020204" pitchFamily="34" charset="0"/>
              <a:cs typeface="Arial" panose="020B0604020202020204" pitchFamily="34" charset="0"/>
            </a:endParaRPr>
          </a:p>
          <a:p>
            <a:pPr lvl="0" algn="just"/>
            <a:r>
              <a:rPr lang="en-US" sz="2000" dirty="0" err="1">
                <a:solidFill>
                  <a:prstClr val="black"/>
                </a:solidFill>
                <a:latin typeface="Arial" panose="020B0604020202020204" pitchFamily="34" charset="0"/>
                <a:cs typeface="Arial" panose="020B0604020202020204" pitchFamily="34" charset="0"/>
              </a:rPr>
              <a:t>Brane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su</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hidrotehnički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objekti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koji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služe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za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zadržavanje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velikih</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količina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vode</a:t>
            </a:r>
            <a:r>
              <a:rPr lang="en-US" sz="2000" dirty="0">
                <a:solidFill>
                  <a:prstClr val="black"/>
                </a:solidFill>
                <a:latin typeface="Arial" panose="020B0604020202020204" pitchFamily="34" charset="0"/>
                <a:cs typeface="Arial" panose="020B0604020202020204" pitchFamily="34" charset="0"/>
              </a:rPr>
              <a:t> </a:t>
            </a:r>
            <a:r>
              <a:rPr lang="x-none" sz="2000" dirty="0" smtClean="0">
                <a:solidFill>
                  <a:prstClr val="black"/>
                </a:solidFill>
                <a:latin typeface="Arial" panose="020B0604020202020204" pitchFamily="34" charset="0"/>
                <a:cs typeface="Arial" panose="020B0604020202020204" pitchFamily="34" charset="0"/>
              </a:rPr>
              <a:t>odnosno </a:t>
            </a:r>
            <a:r>
              <a:rPr lang="en-US" sz="2000" dirty="0" err="1" smtClean="0">
                <a:solidFill>
                  <a:prstClr val="black"/>
                </a:solidFill>
                <a:latin typeface="Arial" panose="020B0604020202020204" pitchFamily="34" charset="0"/>
                <a:cs typeface="Arial" panose="020B0604020202020204" pitchFamily="34" charset="0"/>
              </a:rPr>
              <a:t>za</a:t>
            </a:r>
            <a:r>
              <a:rPr lang="en-US" sz="2000" dirty="0" smtClean="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formiranje</a:t>
            </a:r>
            <a:r>
              <a:rPr lang="en-US" sz="2000" dirty="0">
                <a:solidFill>
                  <a:prstClr val="black"/>
                </a:solidFill>
                <a:latin typeface="Arial" panose="020B0604020202020204" pitchFamily="34" charset="0"/>
                <a:cs typeface="Arial" panose="020B0604020202020204" pitchFamily="34" charset="0"/>
              </a:rPr>
              <a:t> </a:t>
            </a:r>
            <a:r>
              <a:rPr lang="en-US" sz="2000" dirty="0" err="1" smtClean="0">
                <a:solidFill>
                  <a:prstClr val="black"/>
                </a:solidFill>
                <a:latin typeface="Arial" panose="020B0604020202020204" pitchFamily="34" charset="0"/>
                <a:cs typeface="Arial" panose="020B0604020202020204" pitchFamily="34" charset="0"/>
              </a:rPr>
              <a:t>akumulacija</a:t>
            </a:r>
            <a:r>
              <a:rPr lang="x-none" sz="2000" dirty="0">
                <a:solidFill>
                  <a:prstClr val="black"/>
                </a:solidFill>
                <a:latin typeface="Arial" panose="020B0604020202020204" pitchFamily="34" charset="0"/>
                <a:cs typeface="Arial" panose="020B0604020202020204" pitchFamily="34" charset="0"/>
              </a:rPr>
              <a:t> </a:t>
            </a:r>
            <a:r>
              <a:rPr lang="x-none" sz="2000" dirty="0" smtClean="0">
                <a:solidFill>
                  <a:prstClr val="black"/>
                </a:solidFill>
                <a:latin typeface="Arial" panose="020B0604020202020204" pitchFamily="34" charset="0"/>
                <a:cs typeface="Arial" panose="020B0604020202020204" pitchFamily="34" charset="0"/>
              </a:rPr>
              <a:t>a izgrađene su na sledećim lokacijama:</a:t>
            </a:r>
          </a:p>
          <a:p>
            <a:pPr lvl="0" algn="just">
              <a:buFontTx/>
              <a:buChar char="-"/>
            </a:pPr>
            <a:r>
              <a:rPr lang="en-US" sz="2000" dirty="0" smtClean="0">
                <a:solidFill>
                  <a:prstClr val="black"/>
                </a:solidFill>
                <a:latin typeface="Arial" panose="020B0604020202020204" pitchFamily="34" charset="0"/>
                <a:cs typeface="Arial" panose="020B0604020202020204" pitchFamily="34" charset="0"/>
              </a:rPr>
              <a:t>HE </a:t>
            </a:r>
            <a:r>
              <a:rPr lang="en-US" sz="2000" dirty="0">
                <a:solidFill>
                  <a:prstClr val="black"/>
                </a:solidFill>
                <a:latin typeface="Arial" panose="020B0604020202020204" pitchFamily="34" charset="0"/>
                <a:cs typeface="Arial" panose="020B0604020202020204" pitchFamily="34" charset="0"/>
              </a:rPr>
              <a:t>"</a:t>
            </a:r>
            <a:r>
              <a:rPr lang="en-US" sz="2000" dirty="0" err="1" smtClean="0">
                <a:solidFill>
                  <a:prstClr val="black"/>
                </a:solidFill>
                <a:latin typeface="Arial" panose="020B0604020202020204" pitchFamily="34" charset="0"/>
                <a:cs typeface="Arial" panose="020B0604020202020204" pitchFamily="34" charset="0"/>
              </a:rPr>
              <a:t>Piva</a:t>
            </a:r>
            <a:r>
              <a:rPr lang="en-US" sz="2000" dirty="0" smtClean="0">
                <a:solidFill>
                  <a:prstClr val="black"/>
                </a:solidFill>
                <a:latin typeface="Arial" panose="020B0604020202020204" pitchFamily="34" charset="0"/>
                <a:cs typeface="Arial" panose="020B0604020202020204" pitchFamily="34" charset="0"/>
              </a:rPr>
              <a:t>„</a:t>
            </a:r>
            <a:endParaRPr lang="x-none" sz="2000" dirty="0" smtClean="0">
              <a:solidFill>
                <a:prstClr val="black"/>
              </a:solidFill>
              <a:latin typeface="Arial" panose="020B0604020202020204" pitchFamily="34" charset="0"/>
              <a:cs typeface="Arial" panose="020B0604020202020204" pitchFamily="34" charset="0"/>
            </a:endParaRPr>
          </a:p>
          <a:p>
            <a:pPr lvl="0" algn="just">
              <a:buFontTx/>
              <a:buChar char="-"/>
            </a:pPr>
            <a:r>
              <a:rPr lang="en-US" sz="2000" dirty="0" smtClean="0">
                <a:solidFill>
                  <a:prstClr val="black"/>
                </a:solidFill>
                <a:latin typeface="Arial" panose="020B0604020202020204" pitchFamily="34" charset="0"/>
                <a:cs typeface="Arial" panose="020B0604020202020204" pitchFamily="34" charset="0"/>
              </a:rPr>
              <a:t>HE </a:t>
            </a:r>
            <a:r>
              <a:rPr lang="en-US" sz="2000" dirty="0">
                <a:solidFill>
                  <a:prstClr val="black"/>
                </a:solidFill>
                <a:latin typeface="Arial" panose="020B0604020202020204" pitchFamily="34" charset="0"/>
                <a:cs typeface="Arial" panose="020B0604020202020204" pitchFamily="34" charset="0"/>
              </a:rPr>
              <a:t>"</a:t>
            </a:r>
            <a:r>
              <a:rPr lang="en-US" sz="2000" dirty="0" err="1">
                <a:solidFill>
                  <a:prstClr val="black"/>
                </a:solidFill>
                <a:latin typeface="Arial" panose="020B0604020202020204" pitchFamily="34" charset="0"/>
                <a:cs typeface="Arial" panose="020B0604020202020204" pitchFamily="34" charset="0"/>
              </a:rPr>
              <a:t>Perućica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Vrtac</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Krupac</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Slano</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a:t>
            </a:r>
            <a:r>
              <a:rPr lang="en-US" sz="2000" dirty="0">
                <a:solidFill>
                  <a:prstClr val="black"/>
                </a:solidFill>
                <a:latin typeface="Arial" panose="020B0604020202020204" pitchFamily="34" charset="0"/>
                <a:cs typeface="Arial" panose="020B0604020202020204" pitchFamily="34" charset="0"/>
              </a:rPr>
              <a:t> "</a:t>
            </a:r>
            <a:r>
              <a:rPr lang="en-US" sz="2000" dirty="0" err="1" smtClean="0">
                <a:solidFill>
                  <a:prstClr val="black"/>
                </a:solidFill>
                <a:latin typeface="Arial" panose="020B0604020202020204" pitchFamily="34" charset="0"/>
                <a:cs typeface="Arial" panose="020B0604020202020204" pitchFamily="34" charset="0"/>
              </a:rPr>
              <a:t>Liverovići</a:t>
            </a:r>
            <a:r>
              <a:rPr lang="x-none" sz="2000" dirty="0" smtClean="0">
                <a:solidFill>
                  <a:prstClr val="black"/>
                </a:solidFill>
                <a:latin typeface="Arial" panose="020B0604020202020204" pitchFamily="34" charset="0"/>
                <a:cs typeface="Arial" panose="020B0604020202020204" pitchFamily="34" charset="0"/>
              </a:rPr>
              <a:t> i</a:t>
            </a:r>
            <a:r>
              <a:rPr lang="en-US" sz="2000" dirty="0" smtClean="0">
                <a:solidFill>
                  <a:prstClr val="black"/>
                </a:solidFill>
                <a:latin typeface="Arial" panose="020B0604020202020204" pitchFamily="34" charset="0"/>
                <a:cs typeface="Arial" panose="020B0604020202020204" pitchFamily="34" charset="0"/>
              </a:rPr>
              <a:t> </a:t>
            </a:r>
            <a:endParaRPr lang="x-none" sz="2000" dirty="0" smtClean="0">
              <a:solidFill>
                <a:prstClr val="black"/>
              </a:solidFill>
              <a:latin typeface="Arial" panose="020B0604020202020204" pitchFamily="34" charset="0"/>
              <a:cs typeface="Arial" panose="020B0604020202020204" pitchFamily="34" charset="0"/>
            </a:endParaRPr>
          </a:p>
          <a:p>
            <a:pPr lvl="0" algn="just">
              <a:buFontTx/>
              <a:buChar char="-"/>
            </a:pPr>
            <a:r>
              <a:rPr lang="en-US" sz="2000" dirty="0" smtClean="0">
                <a:solidFill>
                  <a:prstClr val="black"/>
                </a:solidFill>
                <a:latin typeface="Arial" panose="020B0604020202020204" pitchFamily="34" charset="0"/>
                <a:cs typeface="Arial" panose="020B0604020202020204" pitchFamily="34" charset="0"/>
              </a:rPr>
              <a:t>TE </a:t>
            </a:r>
            <a:r>
              <a:rPr lang="en-US" sz="2000" dirty="0">
                <a:solidFill>
                  <a:prstClr val="black"/>
                </a:solidFill>
                <a:latin typeface="Arial" panose="020B0604020202020204" pitchFamily="34" charset="0"/>
                <a:cs typeface="Arial" panose="020B0604020202020204" pitchFamily="34" charset="0"/>
              </a:rPr>
              <a:t>"</a:t>
            </a:r>
            <a:r>
              <a:rPr lang="en-US" sz="2000" dirty="0" err="1">
                <a:solidFill>
                  <a:prstClr val="black"/>
                </a:solidFill>
                <a:latin typeface="Arial" panose="020B0604020202020204" pitchFamily="34" charset="0"/>
                <a:cs typeface="Arial" panose="020B0604020202020204" pitchFamily="34" charset="0"/>
              </a:rPr>
              <a:t>Pljevlja</a:t>
            </a:r>
            <a:r>
              <a:rPr lang="en-US" sz="2000" dirty="0">
                <a:solidFill>
                  <a:prstClr val="black"/>
                </a:solidFill>
                <a:latin typeface="Arial" panose="020B0604020202020204" pitchFamily="34" charset="0"/>
                <a:cs typeface="Arial" panose="020B0604020202020204" pitchFamily="34" charset="0"/>
              </a:rPr>
              <a:t>" </a:t>
            </a:r>
            <a:r>
              <a:rPr lang="en-US" sz="2000" dirty="0" smtClean="0">
                <a:solidFill>
                  <a:prstClr val="black"/>
                </a:solidFill>
                <a:latin typeface="Arial" panose="020B0604020202020204" pitchFamily="34" charset="0"/>
                <a:cs typeface="Arial" panose="020B0604020202020204" pitchFamily="34" charset="0"/>
              </a:rPr>
              <a:t>bran</a:t>
            </a:r>
            <a:r>
              <a:rPr lang="x-none" sz="2000" dirty="0" smtClean="0">
                <a:solidFill>
                  <a:prstClr val="black"/>
                </a:solidFill>
                <a:latin typeface="Arial" panose="020B0604020202020204" pitchFamily="34" charset="0"/>
                <a:cs typeface="Arial" panose="020B0604020202020204" pitchFamily="34" charset="0"/>
              </a:rPr>
              <a:t>e</a:t>
            </a:r>
            <a:r>
              <a:rPr lang="en-US" sz="2000" dirty="0" smtClean="0">
                <a:solidFill>
                  <a:prstClr val="black"/>
                </a:solidFill>
                <a:latin typeface="Arial" panose="020B0604020202020204" pitchFamily="34" charset="0"/>
                <a:cs typeface="Arial" panose="020B0604020202020204" pitchFamily="34" charset="0"/>
              </a:rPr>
              <a:t> </a:t>
            </a:r>
            <a:r>
              <a:rPr lang="en-US" sz="2000" dirty="0">
                <a:solidFill>
                  <a:prstClr val="black"/>
                </a:solidFill>
                <a:latin typeface="Arial" panose="020B0604020202020204" pitchFamily="34" charset="0"/>
                <a:cs typeface="Arial" panose="020B0604020202020204" pitchFamily="34" charset="0"/>
              </a:rPr>
              <a:t>"</a:t>
            </a:r>
            <a:r>
              <a:rPr lang="en-US" sz="2000" dirty="0" err="1" smtClean="0">
                <a:solidFill>
                  <a:prstClr val="black"/>
                </a:solidFill>
                <a:latin typeface="Arial" panose="020B0604020202020204" pitchFamily="34" charset="0"/>
                <a:cs typeface="Arial" panose="020B0604020202020204" pitchFamily="34" charset="0"/>
              </a:rPr>
              <a:t>Otilovići</a:t>
            </a:r>
            <a:r>
              <a:rPr lang="en-US" sz="2000" dirty="0" smtClean="0">
                <a:solidFill>
                  <a:prstClr val="black"/>
                </a:solidFill>
                <a:latin typeface="Arial" panose="020B0604020202020204" pitchFamily="34" charset="0"/>
                <a:cs typeface="Arial" panose="020B0604020202020204" pitchFamily="34" charset="0"/>
              </a:rPr>
              <a:t>„</a:t>
            </a:r>
            <a:r>
              <a:rPr lang="x-none" sz="2000" dirty="0" smtClean="0">
                <a:solidFill>
                  <a:prstClr val="black"/>
                </a:solidFill>
                <a:latin typeface="Arial" panose="020B0604020202020204" pitchFamily="34" charset="0"/>
                <a:cs typeface="Arial" panose="020B0604020202020204" pitchFamily="34" charset="0"/>
              </a:rPr>
              <a:t> i </a:t>
            </a:r>
            <a:r>
              <a:rPr lang="en-US" sz="2000" dirty="0" smtClean="0">
                <a:solidFill>
                  <a:prstClr val="black"/>
                </a:solidFill>
                <a:latin typeface="Arial" panose="020B0604020202020204" pitchFamily="34" charset="0"/>
                <a:cs typeface="Arial" panose="020B0604020202020204" pitchFamily="34" charset="0"/>
              </a:rPr>
              <a:t> </a:t>
            </a:r>
            <a:r>
              <a:rPr lang="en-US" sz="2000" dirty="0">
                <a:solidFill>
                  <a:prstClr val="black"/>
                </a:solidFill>
                <a:latin typeface="Arial" panose="020B0604020202020204" pitchFamily="34" charset="0"/>
                <a:cs typeface="Arial" panose="020B0604020202020204" pitchFamily="34" charset="0"/>
              </a:rPr>
              <a:t>"</a:t>
            </a:r>
            <a:r>
              <a:rPr lang="en-US" sz="2000" dirty="0" err="1">
                <a:solidFill>
                  <a:prstClr val="black"/>
                </a:solidFill>
                <a:latin typeface="Arial" panose="020B0604020202020204" pitchFamily="34" charset="0"/>
                <a:cs typeface="Arial" panose="020B0604020202020204" pitchFamily="34" charset="0"/>
              </a:rPr>
              <a:t>Maljevac</a:t>
            </a:r>
            <a:r>
              <a:rPr lang="en-US" sz="2000" dirty="0" smtClean="0">
                <a:solidFill>
                  <a:prstClr val="black"/>
                </a:solidFill>
                <a:latin typeface="Arial" panose="020B0604020202020204" pitchFamily="34" charset="0"/>
                <a:cs typeface="Arial" panose="020B0604020202020204" pitchFamily="34" charset="0"/>
              </a:rPr>
              <a:t>",</a:t>
            </a:r>
            <a:endParaRPr lang="x-none" sz="2000" dirty="0" smtClean="0">
              <a:solidFill>
                <a:prstClr val="black"/>
              </a:solidFill>
              <a:latin typeface="Arial" panose="020B0604020202020204" pitchFamily="34" charset="0"/>
              <a:cs typeface="Arial" panose="020B0604020202020204" pitchFamily="34" charset="0"/>
            </a:endParaRPr>
          </a:p>
          <a:p>
            <a:pPr marL="0" lvl="0" indent="0" algn="just">
              <a:buNone/>
            </a:pPr>
            <a:endParaRPr lang="x-none" sz="2000" dirty="0">
              <a:solidFill>
                <a:prstClr val="black"/>
              </a:solidFill>
              <a:latin typeface="Arial" panose="020B0604020202020204" pitchFamily="34" charset="0"/>
              <a:cs typeface="Arial" panose="020B0604020202020204" pitchFamily="34" charset="0"/>
            </a:endParaRPr>
          </a:p>
          <a:p>
            <a:pPr lvl="0" algn="just"/>
            <a:r>
              <a:rPr lang="en-US" sz="2000" dirty="0" err="1" smtClean="0">
                <a:solidFill>
                  <a:prstClr val="black"/>
                </a:solidFill>
                <a:latin typeface="Arial" panose="020B0604020202020204" pitchFamily="34" charset="0"/>
                <a:cs typeface="Arial" panose="020B0604020202020204" pitchFamily="34" charset="0"/>
              </a:rPr>
              <a:t>Oštećenja</a:t>
            </a:r>
            <a:r>
              <a:rPr lang="en-US" sz="2000" dirty="0" smtClean="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ili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havarije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brana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na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hidroakumulacijama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teorijski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su</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moguća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usljed</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jačih</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zemljotresa</a:t>
            </a:r>
            <a:r>
              <a:rPr lang="en-US" sz="2000" dirty="0">
                <a:solidFill>
                  <a:prstClr val="black"/>
                </a:solidFill>
                <a:latin typeface="Arial" panose="020B0604020202020204" pitchFamily="34" charset="0"/>
                <a:cs typeface="Arial" panose="020B0604020202020204" pitchFamily="34" charset="0"/>
              </a:rPr>
              <a:t>. </a:t>
            </a:r>
            <a:endParaRPr lang="x-none" sz="2000" dirty="0" smtClean="0">
              <a:solidFill>
                <a:prstClr val="black"/>
              </a:solidFill>
              <a:latin typeface="Arial" panose="020B0604020202020204" pitchFamily="34" charset="0"/>
              <a:cs typeface="Arial" panose="020B0604020202020204" pitchFamily="34" charset="0"/>
            </a:endParaRPr>
          </a:p>
          <a:p>
            <a:pPr lvl="0" algn="just"/>
            <a:endParaRPr lang="x-none" sz="2000" dirty="0">
              <a:solidFill>
                <a:prstClr val="black"/>
              </a:solidFill>
              <a:latin typeface="Arial" panose="020B0604020202020204" pitchFamily="34" charset="0"/>
              <a:cs typeface="Arial" panose="020B0604020202020204" pitchFamily="34" charset="0"/>
            </a:endParaRPr>
          </a:p>
          <a:p>
            <a:pPr lvl="0" algn="just"/>
            <a:r>
              <a:rPr lang="en-US" sz="2000" dirty="0" err="1" smtClean="0">
                <a:solidFill>
                  <a:prstClr val="black"/>
                </a:solidFill>
                <a:latin typeface="Arial" panose="020B0604020202020204" pitchFamily="34" charset="0"/>
                <a:cs typeface="Arial" panose="020B0604020202020204" pitchFamily="34" charset="0"/>
              </a:rPr>
              <a:t>Brana</a:t>
            </a:r>
            <a:r>
              <a:rPr lang="en-US" sz="2000" dirty="0" smtClean="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Mratinje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hidroakumulacijom</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Pivskog</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jezera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nalazi</a:t>
            </a:r>
            <a:r>
              <a:rPr lang="en-US" sz="2000" dirty="0">
                <a:solidFill>
                  <a:prstClr val="black"/>
                </a:solidFill>
                <a:latin typeface="Arial" panose="020B0604020202020204" pitchFamily="34" charset="0"/>
                <a:cs typeface="Arial" panose="020B0604020202020204" pitchFamily="34" charset="0"/>
              </a:rPr>
              <a:t> se u </a:t>
            </a:r>
            <a:r>
              <a:rPr lang="en-US" sz="2000" dirty="0" err="1">
                <a:solidFill>
                  <a:prstClr val="black"/>
                </a:solidFill>
                <a:latin typeface="Arial" panose="020B0604020202020204" pitchFamily="34" charset="0"/>
                <a:cs typeface="Arial" panose="020B0604020202020204" pitchFamily="34" charset="0"/>
              </a:rPr>
              <a:t>prostoru</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Crne</a:t>
            </a:r>
            <a:r>
              <a:rPr lang="en-US" sz="2000" dirty="0">
                <a:solidFill>
                  <a:prstClr val="black"/>
                </a:solidFill>
                <a:latin typeface="Arial" panose="020B0604020202020204" pitchFamily="34" charset="0"/>
                <a:cs typeface="Arial" panose="020B0604020202020204" pitchFamily="34" charset="0"/>
              </a:rPr>
              <a:t> Gore </a:t>
            </a:r>
            <a:r>
              <a:rPr lang="en-US" sz="2000" dirty="0" err="1" smtClean="0">
                <a:solidFill>
                  <a:prstClr val="black"/>
                </a:solidFill>
                <a:latin typeface="Arial" panose="020B0604020202020204" pitchFamily="34" charset="0"/>
                <a:cs typeface="Arial" panose="020B0604020202020204" pitchFamily="34" charset="0"/>
              </a:rPr>
              <a:t>sa</a:t>
            </a:r>
            <a:r>
              <a:rPr lang="en-US" sz="2000" dirty="0" smtClean="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umjereno-jakim</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potresima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koji</a:t>
            </a:r>
            <a:r>
              <a:rPr lang="en-US" sz="2000" dirty="0">
                <a:solidFill>
                  <a:prstClr val="black"/>
                </a:solidFill>
                <a:latin typeface="Arial" panose="020B0604020202020204" pitchFamily="34" charset="0"/>
                <a:cs typeface="Arial" panose="020B0604020202020204" pitchFamily="34" charset="0"/>
              </a:rPr>
              <a:t> ne bi </a:t>
            </a:r>
            <a:r>
              <a:rPr lang="en-US" sz="2000" dirty="0" err="1">
                <a:solidFill>
                  <a:prstClr val="black"/>
                </a:solidFill>
                <a:latin typeface="Arial" panose="020B0604020202020204" pitchFamily="34" charset="0"/>
                <a:cs typeface="Arial" panose="020B0604020202020204" pitchFamily="34" charset="0"/>
              </a:rPr>
              <a:t>mogli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izazvati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veća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oštećenja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na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objektu</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brane</a:t>
            </a:r>
            <a:r>
              <a:rPr lang="en-US" sz="2000" dirty="0">
                <a:solidFill>
                  <a:prstClr val="black"/>
                </a:solidFill>
                <a:latin typeface="Arial" panose="020B0604020202020204" pitchFamily="34" charset="0"/>
                <a:cs typeface="Arial" panose="020B0604020202020204" pitchFamily="34" charset="0"/>
              </a:rPr>
              <a:t>. U </a:t>
            </a:r>
            <a:r>
              <a:rPr lang="en-US" sz="2000" dirty="0" err="1">
                <a:solidFill>
                  <a:prstClr val="black"/>
                </a:solidFill>
                <a:latin typeface="Arial" panose="020B0604020202020204" pitchFamily="34" charset="0"/>
                <a:cs typeface="Arial" panose="020B0604020202020204" pitchFamily="34" charset="0"/>
              </a:rPr>
              <a:t>slučaju</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eventualnog</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znatnijeg</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oštećenja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ili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rušenja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ove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brane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posljedice</a:t>
            </a:r>
            <a:r>
              <a:rPr lang="en-US" sz="2000" dirty="0">
                <a:solidFill>
                  <a:prstClr val="black"/>
                </a:solidFill>
                <a:latin typeface="Arial" panose="020B0604020202020204" pitchFamily="34" charset="0"/>
                <a:cs typeface="Arial" panose="020B0604020202020204" pitchFamily="34" charset="0"/>
              </a:rPr>
              <a:t> bi bile </a:t>
            </a:r>
            <a:r>
              <a:rPr lang="en-US" sz="2000" dirty="0" err="1">
                <a:solidFill>
                  <a:prstClr val="black"/>
                </a:solidFill>
                <a:latin typeface="Arial" panose="020B0604020202020204" pitchFamily="34" charset="0"/>
                <a:cs typeface="Arial" panose="020B0604020202020204" pitchFamily="34" charset="0"/>
              </a:rPr>
              <a:t>katastrofalne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za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sva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naselja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infrastrukturu</a:t>
            </a:r>
            <a:r>
              <a:rPr lang="en-US" sz="2000" dirty="0">
                <a:solidFill>
                  <a:prstClr val="black"/>
                </a:solidFill>
                <a:latin typeface="Arial" panose="020B0604020202020204" pitchFamily="34" charset="0"/>
                <a:cs typeface="Arial" panose="020B0604020202020204" pitchFamily="34" charset="0"/>
              </a:rPr>
              <a:t> u </a:t>
            </a:r>
            <a:r>
              <a:rPr lang="en-US" sz="2000" dirty="0" err="1">
                <a:solidFill>
                  <a:prstClr val="black"/>
                </a:solidFill>
                <a:latin typeface="Arial" panose="020B0604020202020204" pitchFamily="34" charset="0"/>
                <a:cs typeface="Arial" panose="020B0604020202020204" pitchFamily="34" charset="0"/>
              </a:rPr>
              <a:t>gornjem</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srednjem</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toku</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rijeke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Drine</a:t>
            </a:r>
            <a:r>
              <a:rPr lang="en-US" sz="2000" dirty="0" smtClean="0">
                <a:solidFill>
                  <a:prstClr val="black"/>
                </a:solidFill>
                <a:latin typeface="Arial" panose="020B0604020202020204" pitchFamily="34" charset="0"/>
                <a:cs typeface="Arial" panose="020B0604020202020204" pitchFamily="34" charset="0"/>
              </a:rPr>
              <a:t>.</a:t>
            </a:r>
            <a:endParaRPr lang="x-none" sz="2000" dirty="0"/>
          </a:p>
        </p:txBody>
      </p:sp>
    </p:spTree>
    <p:extLst>
      <p:ext uri="{BB962C8B-B14F-4D97-AF65-F5344CB8AC3E}">
        <p14:creationId xmlns:p14="http://schemas.microsoft.com/office/powerpoint/2010/main" xmlns="" val="3334045076"/>
      </p:ext>
    </p:extLst>
  </p:cSld>
  <p:clrMapOvr>
    <a:masterClrMapping/>
  </p:clrMapOvr>
  <p:transition spd="slow" advClick="0">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229600" cy="6096000"/>
          </a:xfrm>
        </p:spPr>
        <p:txBody>
          <a:bodyPr>
            <a:normAutofit fontScale="32500" lnSpcReduction="20000"/>
          </a:bodyPr>
          <a:lstStyle/>
          <a:p>
            <a:pPr marL="0" indent="0" algn="ctr">
              <a:buNone/>
            </a:pPr>
            <a:r>
              <a:rPr lang="sr-Latn-CS" sz="7200" b="1" u="sng" dirty="0" smtClean="0">
                <a:latin typeface="Arial" panose="020B0604020202020204" pitchFamily="34" charset="0"/>
                <a:cs typeface="Arial" panose="020B0604020202020204" pitchFamily="34" charset="0"/>
              </a:rPr>
              <a:t>Požar</a:t>
            </a:r>
            <a:endParaRPr lang="x-none" sz="7200" u="sng" dirty="0">
              <a:latin typeface="Arial" panose="020B0604020202020204" pitchFamily="34" charset="0"/>
              <a:cs typeface="Arial" panose="020B0604020202020204" pitchFamily="34" charset="0"/>
            </a:endParaRPr>
          </a:p>
          <a:p>
            <a:pPr marL="0" indent="0">
              <a:buNone/>
            </a:pPr>
            <a:r>
              <a:rPr lang="en-US" sz="5500" b="1" dirty="0">
                <a:latin typeface="Arial" panose="020B0604020202020204" pitchFamily="34" charset="0"/>
                <a:cs typeface="Arial" panose="020B0604020202020204" pitchFamily="34" charset="0"/>
              </a:rPr>
              <a:t> </a:t>
            </a:r>
            <a:endParaRPr lang="x-none" sz="5500" dirty="0">
              <a:latin typeface="Arial" panose="020B0604020202020204" pitchFamily="34" charset="0"/>
              <a:cs typeface="Arial" panose="020B0604020202020204" pitchFamily="34" charset="0"/>
            </a:endParaRPr>
          </a:p>
          <a:p>
            <a:pPr algn="just"/>
            <a:r>
              <a:rPr lang="x-none" sz="6400" dirty="0" smtClean="0">
                <a:latin typeface="Arial" panose="020B0604020202020204" pitchFamily="34" charset="0"/>
                <a:cs typeface="Arial" panose="020B0604020202020204" pitchFamily="34" charset="0"/>
              </a:rPr>
              <a:t>p</a:t>
            </a:r>
            <a:r>
              <a:rPr lang="en-US" sz="6400" dirty="0" err="1" smtClean="0">
                <a:latin typeface="Arial" panose="020B0604020202020204" pitchFamily="34" charset="0"/>
                <a:cs typeface="Arial" panose="020B0604020202020204" pitchFamily="34" charset="0"/>
              </a:rPr>
              <a:t>renapon</a:t>
            </a:r>
            <a:r>
              <a:rPr lang="en-US" sz="6400" dirty="0" smtClean="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na</a:t>
            </a:r>
            <a:r>
              <a:rPr lang="en-US" sz="6400" dirty="0">
                <a:latin typeface="Arial" panose="020B0604020202020204" pitchFamily="34" charset="0"/>
                <a:cs typeface="Arial" panose="020B0604020202020204" pitchFamily="34" charset="0"/>
              </a:rPr>
              <a:t> </a:t>
            </a:r>
            <a:r>
              <a:rPr lang="en-US" sz="6400" dirty="0" err="1" smtClean="0">
                <a:latin typeface="Arial" panose="020B0604020202020204" pitchFamily="34" charset="0"/>
                <a:cs typeface="Arial" panose="020B0604020202020204" pitchFamily="34" charset="0"/>
              </a:rPr>
              <a:t>opremi</a:t>
            </a:r>
            <a:endParaRPr lang="x-none" sz="6400" dirty="0" smtClean="0">
              <a:latin typeface="Arial" panose="020B0604020202020204" pitchFamily="34" charset="0"/>
              <a:cs typeface="Arial" panose="020B0604020202020204" pitchFamily="34" charset="0"/>
            </a:endParaRPr>
          </a:p>
          <a:p>
            <a:pPr algn="just"/>
            <a:r>
              <a:rPr lang="en-US" sz="6400" dirty="0" err="1" smtClean="0">
                <a:latin typeface="Arial" panose="020B0604020202020204" pitchFamily="34" charset="0"/>
                <a:cs typeface="Arial" panose="020B0604020202020204" pitchFamily="34" charset="0"/>
              </a:rPr>
              <a:t>usljed</a:t>
            </a:r>
            <a:r>
              <a:rPr lang="en-US" sz="6400" dirty="0" smtClean="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prirodnih</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pojava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grmljavine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i</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zemljotresa</a:t>
            </a:r>
            <a:r>
              <a:rPr lang="en-US" sz="6400" dirty="0">
                <a:latin typeface="Arial" panose="020B0604020202020204" pitchFamily="34" charset="0"/>
                <a:cs typeface="Arial" panose="020B0604020202020204" pitchFamily="34" charset="0"/>
              </a:rPr>
              <a:t>  </a:t>
            </a:r>
            <a:endParaRPr lang="x-none" sz="6400" dirty="0">
              <a:latin typeface="Arial" panose="020B0604020202020204" pitchFamily="34" charset="0"/>
              <a:cs typeface="Arial" panose="020B0604020202020204" pitchFamily="34" charset="0"/>
            </a:endParaRPr>
          </a:p>
          <a:p>
            <a:pPr algn="just"/>
            <a:r>
              <a:rPr lang="en-US" sz="6400" dirty="0" err="1" smtClean="0">
                <a:latin typeface="Arial" panose="020B0604020202020204" pitchFamily="34" charset="0"/>
                <a:cs typeface="Arial" panose="020B0604020202020204" pitchFamily="34" charset="0"/>
              </a:rPr>
              <a:t>ljudskom</a:t>
            </a:r>
            <a:r>
              <a:rPr lang="en-US" sz="6400" dirty="0" smtClean="0">
                <a:latin typeface="Arial" panose="020B0604020202020204" pitchFamily="34" charset="0"/>
                <a:cs typeface="Arial" panose="020B0604020202020204" pitchFamily="34" charset="0"/>
              </a:rPr>
              <a:t> </a:t>
            </a:r>
            <a:r>
              <a:rPr lang="en-US" sz="6400" dirty="0" err="1" smtClean="0">
                <a:latin typeface="Arial" panose="020B0604020202020204" pitchFamily="34" charset="0"/>
                <a:cs typeface="Arial" panose="020B0604020202020204" pitchFamily="34" charset="0"/>
              </a:rPr>
              <a:t>nepažnjom</a:t>
            </a:r>
            <a:r>
              <a:rPr lang="en-US" sz="6400" dirty="0" smtClean="0">
                <a:latin typeface="Arial" panose="020B0604020202020204" pitchFamily="34" charset="0"/>
                <a:cs typeface="Arial" panose="020B0604020202020204" pitchFamily="34" charset="0"/>
              </a:rPr>
              <a:t> </a:t>
            </a:r>
            <a:endParaRPr lang="x-none" sz="6400" dirty="0" smtClean="0">
              <a:latin typeface="Arial" panose="020B0604020202020204" pitchFamily="34" charset="0"/>
              <a:cs typeface="Arial" panose="020B0604020202020204" pitchFamily="34" charset="0"/>
            </a:endParaRPr>
          </a:p>
          <a:p>
            <a:pPr algn="just"/>
            <a:r>
              <a:rPr lang="en-US" sz="6400" dirty="0" err="1" smtClean="0">
                <a:latin typeface="Arial" panose="020B0604020202020204" pitchFamily="34" charset="0"/>
                <a:cs typeface="Arial" panose="020B0604020202020204" pitchFamily="34" charset="0"/>
              </a:rPr>
              <a:t>Velike</a:t>
            </a:r>
            <a:r>
              <a:rPr lang="en-US" sz="6400" dirty="0" smtClean="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nesreće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mogu</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izazvati</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i</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havarije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na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prenosnoj</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elektro-mreži</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visokog</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napona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koje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pri</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oštećenju</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mogu</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inicirati</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šumske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požare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velikih</a:t>
            </a:r>
            <a:r>
              <a:rPr lang="en-US" sz="6400" dirty="0">
                <a:latin typeface="Arial" panose="020B0604020202020204" pitchFamily="34" charset="0"/>
                <a:cs typeface="Arial" panose="020B0604020202020204" pitchFamily="34" charset="0"/>
              </a:rPr>
              <a:t> </a:t>
            </a:r>
            <a:r>
              <a:rPr lang="en-US" sz="6400" dirty="0" err="1" smtClean="0">
                <a:latin typeface="Arial" panose="020B0604020202020204" pitchFamily="34" charset="0"/>
                <a:cs typeface="Arial" panose="020B0604020202020204" pitchFamily="34" charset="0"/>
              </a:rPr>
              <a:t>razmjer</a:t>
            </a:r>
            <a:r>
              <a:rPr lang="x-none" sz="6400" dirty="0" smtClean="0">
                <a:latin typeface="Arial" panose="020B0604020202020204" pitchFamily="34" charset="0"/>
                <a:cs typeface="Arial" panose="020B0604020202020204" pitchFamily="34" charset="0"/>
              </a:rPr>
              <a:t>a. </a:t>
            </a:r>
            <a:r>
              <a:rPr lang="en-US" sz="6400" dirty="0" smtClean="0">
                <a:latin typeface="Arial" panose="020B0604020202020204" pitchFamily="34" charset="0"/>
                <a:cs typeface="Arial" panose="020B0604020202020204" pitchFamily="34" charset="0"/>
              </a:rPr>
              <a:t>Sa </a:t>
            </a:r>
            <a:r>
              <a:rPr lang="en-US" sz="6400" dirty="0" err="1">
                <a:latin typeface="Arial" panose="020B0604020202020204" pitchFamily="34" charset="0"/>
                <a:cs typeface="Arial" panose="020B0604020202020204" pitchFamily="34" charset="0"/>
              </a:rPr>
              <a:t>aspekta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požara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veliko</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zagađenje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životne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sredine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može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nastati</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samozapaljenjem</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uglja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na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deponiji</a:t>
            </a:r>
            <a:r>
              <a:rPr lang="en-US" sz="6400" dirty="0" smtClean="0">
                <a:latin typeface="Arial" panose="020B0604020202020204" pitchFamily="34" charset="0"/>
                <a:cs typeface="Arial" panose="020B0604020202020204" pitchFamily="34" charset="0"/>
              </a:rPr>
              <a:t>.</a:t>
            </a:r>
            <a:endParaRPr lang="x-none" sz="6400" dirty="0" smtClean="0">
              <a:latin typeface="Arial" panose="020B0604020202020204" pitchFamily="34" charset="0"/>
              <a:cs typeface="Arial" panose="020B0604020202020204" pitchFamily="34" charset="0"/>
            </a:endParaRPr>
          </a:p>
          <a:p>
            <a:pPr marL="0" indent="0">
              <a:buNone/>
            </a:pPr>
            <a:r>
              <a:rPr lang="en-US" sz="6400" dirty="0" smtClean="0">
                <a:latin typeface="Arial" panose="020B0604020202020204" pitchFamily="34" charset="0"/>
                <a:cs typeface="Arial" panose="020B0604020202020204" pitchFamily="34" charset="0"/>
              </a:rPr>
              <a:t> </a:t>
            </a:r>
            <a:endParaRPr lang="x-none" sz="6400" dirty="0">
              <a:latin typeface="Arial" panose="020B0604020202020204" pitchFamily="34" charset="0"/>
              <a:cs typeface="Arial" panose="020B0604020202020204" pitchFamily="34" charset="0"/>
            </a:endParaRPr>
          </a:p>
          <a:p>
            <a:pPr marL="0" indent="0" algn="ctr">
              <a:buNone/>
            </a:pPr>
            <a:r>
              <a:rPr lang="en-US" sz="6400" b="1" u="sng" dirty="0" err="1" smtClean="0">
                <a:latin typeface="Arial" panose="020B0604020202020204" pitchFamily="34" charset="0"/>
                <a:cs typeface="Arial" panose="020B0604020202020204" pitchFamily="34" charset="0"/>
              </a:rPr>
              <a:t>Poplava</a:t>
            </a:r>
            <a:r>
              <a:rPr lang="en-US" sz="6400" b="1" dirty="0" smtClean="0">
                <a:latin typeface="Arial" panose="020B0604020202020204" pitchFamily="34" charset="0"/>
                <a:cs typeface="Arial" panose="020B0604020202020204" pitchFamily="34" charset="0"/>
              </a:rPr>
              <a:t> </a:t>
            </a:r>
            <a:endParaRPr lang="x-none" sz="6400" dirty="0">
              <a:latin typeface="Arial" panose="020B0604020202020204" pitchFamily="34" charset="0"/>
              <a:cs typeface="Arial" panose="020B0604020202020204" pitchFamily="34" charset="0"/>
            </a:endParaRPr>
          </a:p>
          <a:p>
            <a:pPr marL="0" indent="0">
              <a:buNone/>
            </a:pPr>
            <a:r>
              <a:rPr lang="en-US" sz="6400" b="1" dirty="0">
                <a:latin typeface="Arial" panose="020B0604020202020204" pitchFamily="34" charset="0"/>
                <a:cs typeface="Arial" panose="020B0604020202020204" pitchFamily="34" charset="0"/>
              </a:rPr>
              <a:t> </a:t>
            </a:r>
            <a:endParaRPr lang="x-none" sz="6400" dirty="0">
              <a:latin typeface="Arial" panose="020B0604020202020204" pitchFamily="34" charset="0"/>
              <a:cs typeface="Arial" panose="020B0604020202020204" pitchFamily="34" charset="0"/>
            </a:endParaRPr>
          </a:p>
          <a:p>
            <a:pPr algn="just"/>
            <a:r>
              <a:rPr lang="en-US" sz="6400" dirty="0" err="1" smtClean="0">
                <a:latin typeface="Arial" panose="020B0604020202020204" pitchFamily="34" charset="0"/>
                <a:cs typeface="Arial" panose="020B0604020202020204" pitchFamily="34" charset="0"/>
              </a:rPr>
              <a:t>Poplava</a:t>
            </a:r>
            <a:r>
              <a:rPr lang="en-US" sz="6400" dirty="0" smtClean="0">
                <a:latin typeface="Arial" panose="020B0604020202020204" pitchFamily="34" charset="0"/>
                <a:cs typeface="Arial" panose="020B0604020202020204" pitchFamily="34" charset="0"/>
              </a:rPr>
              <a:t> </a:t>
            </a:r>
            <a:r>
              <a:rPr lang="en-US" sz="6400" dirty="0">
                <a:latin typeface="Arial" panose="020B0604020202020204" pitchFamily="34" charset="0"/>
                <a:cs typeface="Arial" panose="020B0604020202020204" pitchFamily="34" charset="0"/>
              </a:rPr>
              <a:t>(</a:t>
            </a:r>
            <a:r>
              <a:rPr lang="en-US" sz="6400" dirty="0" err="1">
                <a:latin typeface="Arial" panose="020B0604020202020204" pitchFamily="34" charset="0"/>
                <a:cs typeface="Arial" panose="020B0604020202020204" pitchFamily="34" charset="0"/>
              </a:rPr>
              <a:t>inundacija</a:t>
            </a:r>
            <a:r>
              <a:rPr lang="en-US" sz="6400" dirty="0">
                <a:latin typeface="Arial" panose="020B0604020202020204" pitchFamily="34" charset="0"/>
                <a:cs typeface="Arial" panose="020B0604020202020204" pitchFamily="34" charset="0"/>
              </a:rPr>
              <a:t>) je </a:t>
            </a:r>
            <a:r>
              <a:rPr lang="en-US" sz="6400" dirty="0" err="1">
                <a:latin typeface="Arial" panose="020B0604020202020204" pitchFamily="34" charset="0"/>
                <a:cs typeface="Arial" panose="020B0604020202020204" pitchFamily="34" charset="0"/>
              </a:rPr>
              <a:t>prirodna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pojava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koja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označava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neuobičajeno</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veliki</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vodostaj</a:t>
            </a:r>
            <a:r>
              <a:rPr lang="en-US" sz="6400" dirty="0">
                <a:latin typeface="Arial" panose="020B0604020202020204" pitchFamily="34" charset="0"/>
                <a:cs typeface="Arial" panose="020B0604020202020204" pitchFamily="34" charset="0"/>
              </a:rPr>
              <a:t> u </a:t>
            </a:r>
            <a:r>
              <a:rPr lang="en-US" sz="6400" dirty="0" err="1">
                <a:latin typeface="Arial" panose="020B0604020202020204" pitchFamily="34" charset="0"/>
                <a:cs typeface="Arial" panose="020B0604020202020204" pitchFamily="34" charset="0"/>
              </a:rPr>
              <a:t>rijekama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i</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jezerima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zbog</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koga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voda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iz</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riječnog</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korita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ili</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jezerske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zavale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preliva</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preko</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obale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te</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plavi</a:t>
            </a:r>
            <a:r>
              <a:rPr lang="en-US" sz="6400" dirty="0">
                <a:latin typeface="Arial" panose="020B0604020202020204" pitchFamily="34" charset="0"/>
                <a:cs typeface="Arial" panose="020B0604020202020204" pitchFamily="34" charset="0"/>
              </a:rPr>
              <a:t> </a:t>
            </a:r>
            <a:r>
              <a:rPr lang="en-US" sz="6400" dirty="0" err="1">
                <a:latin typeface="Arial" panose="020B0604020202020204" pitchFamily="34" charset="0"/>
                <a:cs typeface="Arial" panose="020B0604020202020204" pitchFamily="34" charset="0"/>
              </a:rPr>
              <a:t>okolno</a:t>
            </a:r>
            <a:r>
              <a:rPr lang="en-US" sz="6400" dirty="0">
                <a:latin typeface="Arial" panose="020B0604020202020204" pitchFamily="34" charset="0"/>
                <a:cs typeface="Arial" panose="020B0604020202020204" pitchFamily="34" charset="0"/>
              </a:rPr>
              <a:t> </a:t>
            </a:r>
            <a:r>
              <a:rPr lang="en-US" sz="6400" dirty="0" err="1" smtClean="0">
                <a:latin typeface="Arial" panose="020B0604020202020204" pitchFamily="34" charset="0"/>
                <a:cs typeface="Arial" panose="020B0604020202020204" pitchFamily="34" charset="0"/>
              </a:rPr>
              <a:t>područje</a:t>
            </a:r>
            <a:endParaRPr lang="x-none" sz="6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44410612"/>
      </p:ext>
    </p:extLst>
  </p:cSld>
  <p:clrMapOvr>
    <a:masterClrMapping/>
  </p:clrMapOvr>
  <p:transition spd="slow" advClick="0">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x-none" sz="2400" b="1" u="sng" dirty="0" smtClean="0"/>
              <a:t>Zemljotres</a:t>
            </a:r>
            <a:endParaRPr lang="x-none" sz="2400" b="1" u="sng" dirty="0"/>
          </a:p>
        </p:txBody>
      </p:sp>
      <p:sp>
        <p:nvSpPr>
          <p:cNvPr id="3" name="Content Placeholder 2"/>
          <p:cNvSpPr>
            <a:spLocks noGrp="1"/>
          </p:cNvSpPr>
          <p:nvPr>
            <p:ph idx="1"/>
          </p:nvPr>
        </p:nvSpPr>
        <p:spPr/>
        <p:txBody>
          <a:bodyPr/>
          <a:lstStyle/>
          <a:p>
            <a:pPr marL="0" lvl="0" indent="0">
              <a:buNone/>
            </a:pPr>
            <a:endParaRPr lang="x-none" sz="1600" dirty="0">
              <a:solidFill>
                <a:prstClr val="black"/>
              </a:solidFill>
              <a:latin typeface="Arial" panose="020B0604020202020204" pitchFamily="34" charset="0"/>
              <a:cs typeface="Arial" panose="020B0604020202020204" pitchFamily="34" charset="0"/>
            </a:endParaRPr>
          </a:p>
          <a:p>
            <a:pPr lvl="0" algn="just"/>
            <a:r>
              <a:rPr lang="en-US" sz="2000" dirty="0" err="1">
                <a:solidFill>
                  <a:prstClr val="black"/>
                </a:solidFill>
                <a:latin typeface="Arial" panose="020B0604020202020204" pitchFamily="34" charset="0"/>
                <a:cs typeface="Arial" panose="020B0604020202020204" pitchFamily="34" charset="0"/>
              </a:rPr>
              <a:t>Zemljotres</a:t>
            </a:r>
            <a:r>
              <a:rPr lang="en-US" sz="2000" dirty="0">
                <a:solidFill>
                  <a:prstClr val="black"/>
                </a:solidFill>
                <a:latin typeface="Arial" panose="020B0604020202020204" pitchFamily="34" charset="0"/>
                <a:cs typeface="Arial" panose="020B0604020202020204" pitchFamily="34" charset="0"/>
              </a:rPr>
              <a:t> je </a:t>
            </a:r>
            <a:r>
              <a:rPr lang="en-US" sz="2000" dirty="0" err="1">
                <a:solidFill>
                  <a:prstClr val="black"/>
                </a:solidFill>
                <a:latin typeface="Arial" panose="020B0604020202020204" pitchFamily="34" charset="0"/>
                <a:cs typeface="Arial" panose="020B0604020202020204" pitchFamily="34" charset="0"/>
              </a:rPr>
              <a:t>oscilovanje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čestica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tla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izazvano</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prirodnim</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ili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vještačkim</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uzrocima</a:t>
            </a:r>
            <a:r>
              <a:rPr lang="en-US" sz="2000" dirty="0">
                <a:solidFill>
                  <a:prstClr val="black"/>
                </a:solidFill>
                <a:latin typeface="Arial" panose="020B0604020202020204" pitchFamily="34" charset="0"/>
                <a:cs typeface="Arial" panose="020B0604020202020204" pitchFamily="34" charset="0"/>
              </a:rPr>
              <a:t>, a </a:t>
            </a:r>
            <a:r>
              <a:rPr lang="en-US" sz="2000" dirty="0" err="1">
                <a:solidFill>
                  <a:prstClr val="black"/>
                </a:solidFill>
                <a:latin typeface="Arial" panose="020B0604020202020204" pitchFamily="34" charset="0"/>
                <a:cs typeface="Arial" panose="020B0604020202020204" pitchFamily="34" charset="0"/>
              </a:rPr>
              <a:t>posljedica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su</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oslobođanje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Zemljine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unutrašnje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energije</a:t>
            </a:r>
            <a:r>
              <a:rPr lang="en-US" sz="2000" dirty="0" smtClean="0">
                <a:solidFill>
                  <a:prstClr val="black"/>
                </a:solidFill>
                <a:latin typeface="Arial" panose="020B0604020202020204" pitchFamily="34" charset="0"/>
                <a:cs typeface="Arial" panose="020B0604020202020204" pitchFamily="34" charset="0"/>
              </a:rPr>
              <a:t>.</a:t>
            </a:r>
            <a:endParaRPr lang="x-none" sz="2000" dirty="0" smtClean="0">
              <a:solidFill>
                <a:prstClr val="black"/>
              </a:solidFill>
              <a:latin typeface="Arial" panose="020B0604020202020204" pitchFamily="34" charset="0"/>
              <a:cs typeface="Arial" panose="020B0604020202020204" pitchFamily="34" charset="0"/>
            </a:endParaRPr>
          </a:p>
          <a:p>
            <a:pPr marL="0" lvl="0" indent="0" algn="just">
              <a:buNone/>
            </a:pPr>
            <a:r>
              <a:rPr lang="en-US" sz="2000" dirty="0" smtClean="0">
                <a:solidFill>
                  <a:prstClr val="black"/>
                </a:solidFill>
                <a:latin typeface="Arial" panose="020B0604020202020204" pitchFamily="34" charset="0"/>
                <a:cs typeface="Arial" panose="020B0604020202020204" pitchFamily="34" charset="0"/>
              </a:rPr>
              <a:t> </a:t>
            </a:r>
            <a:endParaRPr lang="x-none" sz="2000" dirty="0">
              <a:solidFill>
                <a:prstClr val="black"/>
              </a:solidFill>
              <a:latin typeface="Arial" panose="020B0604020202020204" pitchFamily="34" charset="0"/>
              <a:cs typeface="Arial" panose="020B0604020202020204" pitchFamily="34" charset="0"/>
            </a:endParaRPr>
          </a:p>
          <a:p>
            <a:pPr lvl="0" algn="just"/>
            <a:r>
              <a:rPr lang="en-US" sz="2000" dirty="0" err="1">
                <a:solidFill>
                  <a:prstClr val="black"/>
                </a:solidFill>
                <a:latin typeface="Arial" panose="020B0604020202020204" pitchFamily="34" charset="0"/>
                <a:cs typeface="Arial" panose="020B0604020202020204" pitchFamily="34" charset="0"/>
              </a:rPr>
              <a:t>Prema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seizmološkoj</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karti</a:t>
            </a:r>
            <a:r>
              <a:rPr lang="en-US" sz="2000" dirty="0">
                <a:solidFill>
                  <a:prstClr val="black"/>
                </a:solidFill>
                <a:latin typeface="Arial" panose="020B0604020202020204" pitchFamily="34" charset="0"/>
                <a:cs typeface="Arial" panose="020B0604020202020204" pitchFamily="34" charset="0"/>
              </a:rPr>
              <a:t> SFRJ, 1:1 000 000, 1987.,  </a:t>
            </a:r>
            <a:r>
              <a:rPr lang="en-US" sz="2000" dirty="0" err="1">
                <a:solidFill>
                  <a:prstClr val="black"/>
                </a:solidFill>
                <a:latin typeface="Arial" panose="020B0604020202020204" pitchFamily="34" charset="0"/>
                <a:cs typeface="Arial" panose="020B0604020202020204" pitchFamily="34" charset="0"/>
              </a:rPr>
              <a:t>lokacija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brane</a:t>
            </a:r>
            <a:r>
              <a:rPr lang="en-US" sz="2000" dirty="0">
                <a:solidFill>
                  <a:prstClr val="black"/>
                </a:solidFill>
                <a:latin typeface="Arial" panose="020B0604020202020204" pitchFamily="34" charset="0"/>
                <a:cs typeface="Arial" panose="020B0604020202020204" pitchFamily="34" charset="0"/>
              </a:rPr>
              <a:t> HE „</a:t>
            </a:r>
            <a:r>
              <a:rPr lang="en-US" sz="2000" dirty="0" err="1">
                <a:solidFill>
                  <a:prstClr val="black"/>
                </a:solidFill>
                <a:latin typeface="Arial" panose="020B0604020202020204" pitchFamily="34" charset="0"/>
                <a:cs typeface="Arial" panose="020B0604020202020204" pitchFamily="34" charset="0"/>
              </a:rPr>
              <a:t>Piva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kao</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sjeverni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dio</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akumulacionog</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jezera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nalaze</a:t>
            </a:r>
            <a:r>
              <a:rPr lang="en-US" sz="2000" dirty="0">
                <a:solidFill>
                  <a:prstClr val="black"/>
                </a:solidFill>
                <a:latin typeface="Arial" panose="020B0604020202020204" pitchFamily="34" charset="0"/>
                <a:cs typeface="Arial" panose="020B0604020202020204" pitchFamily="34" charset="0"/>
              </a:rPr>
              <a:t> se u </a:t>
            </a:r>
            <a:r>
              <a:rPr lang="en-US" sz="2000" dirty="0" err="1">
                <a:solidFill>
                  <a:prstClr val="black"/>
                </a:solidFill>
                <a:latin typeface="Arial" panose="020B0604020202020204" pitchFamily="34" charset="0"/>
                <a:cs typeface="Arial" panose="020B0604020202020204" pitchFamily="34" charset="0"/>
              </a:rPr>
              <a:t>zoni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osmog</a:t>
            </a:r>
            <a:r>
              <a:rPr lang="en-US" sz="2000" dirty="0">
                <a:solidFill>
                  <a:prstClr val="black"/>
                </a:solidFill>
                <a:latin typeface="Arial" panose="020B0604020202020204" pitchFamily="34" charset="0"/>
                <a:cs typeface="Arial" panose="020B0604020202020204" pitchFamily="34" charset="0"/>
              </a:rPr>
              <a:t> (VIII) </a:t>
            </a:r>
            <a:r>
              <a:rPr lang="en-US" sz="2000" dirty="0" err="1">
                <a:solidFill>
                  <a:prstClr val="black"/>
                </a:solidFill>
                <a:latin typeface="Arial" panose="020B0604020202020204" pitchFamily="34" charset="0"/>
                <a:cs typeface="Arial" panose="020B0604020202020204" pitchFamily="34" charset="0"/>
              </a:rPr>
              <a:t>stepena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seizmičkog</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intenziteta</a:t>
            </a:r>
            <a:r>
              <a:rPr lang="en-US" sz="2000" dirty="0">
                <a:solidFill>
                  <a:prstClr val="black"/>
                </a:solidFill>
                <a:latin typeface="Arial" panose="020B0604020202020204" pitchFamily="34" charset="0"/>
                <a:cs typeface="Arial" panose="020B0604020202020204" pitchFamily="34" charset="0"/>
              </a:rPr>
              <a:t> MCS </a:t>
            </a:r>
            <a:r>
              <a:rPr lang="en-US" sz="2000" dirty="0" err="1">
                <a:solidFill>
                  <a:prstClr val="black"/>
                </a:solidFill>
                <a:latin typeface="Arial" panose="020B0604020202020204" pitchFamily="34" charset="0"/>
                <a:cs typeface="Arial" panose="020B0604020202020204" pitchFamily="34" charset="0"/>
              </a:rPr>
              <a:t>skale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dok</a:t>
            </a:r>
            <a:r>
              <a:rPr lang="en-US" sz="2000" dirty="0">
                <a:solidFill>
                  <a:prstClr val="black"/>
                </a:solidFill>
                <a:latin typeface="Arial" panose="020B0604020202020204" pitchFamily="34" charset="0"/>
                <a:cs typeface="Arial" panose="020B0604020202020204" pitchFamily="34" charset="0"/>
              </a:rPr>
              <a:t> je </a:t>
            </a:r>
            <a:r>
              <a:rPr lang="en-US" sz="2000" dirty="0" err="1">
                <a:solidFill>
                  <a:prstClr val="black"/>
                </a:solidFill>
                <a:latin typeface="Arial" panose="020B0604020202020204" pitchFamily="34" charset="0"/>
                <a:cs typeface="Arial" panose="020B0604020202020204" pitchFamily="34" charset="0"/>
              </a:rPr>
              <a:t>samo</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južni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dio</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akumulacije</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smješten</a:t>
            </a:r>
            <a:r>
              <a:rPr lang="en-US" sz="2000" dirty="0">
                <a:solidFill>
                  <a:prstClr val="black"/>
                </a:solidFill>
                <a:latin typeface="Arial" panose="020B0604020202020204" pitchFamily="34" charset="0"/>
                <a:cs typeface="Arial" panose="020B0604020202020204" pitchFamily="34" charset="0"/>
              </a:rPr>
              <a:t> u </a:t>
            </a:r>
            <a:r>
              <a:rPr lang="en-US" sz="2000" dirty="0" err="1">
                <a:solidFill>
                  <a:prstClr val="black"/>
                </a:solidFill>
                <a:latin typeface="Arial" panose="020B0604020202020204" pitchFamily="34" charset="0"/>
                <a:cs typeface="Arial" panose="020B0604020202020204" pitchFamily="34" charset="0"/>
              </a:rPr>
              <a:t>zoni</a:t>
            </a:r>
            <a:r>
              <a:rPr lang="en-US" sz="2000" dirty="0">
                <a:solidFill>
                  <a:prstClr val="black"/>
                </a:solidFill>
                <a:latin typeface="Arial" panose="020B0604020202020204" pitchFamily="34" charset="0"/>
                <a:cs typeface="Arial" panose="020B0604020202020204" pitchFamily="34" charset="0"/>
              </a:rPr>
              <a:t> VII </a:t>
            </a:r>
            <a:r>
              <a:rPr lang="en-US" sz="2000" dirty="0" err="1">
                <a:solidFill>
                  <a:prstClr val="black"/>
                </a:solidFill>
                <a:latin typeface="Arial" panose="020B0604020202020204" pitchFamily="34" charset="0"/>
                <a:cs typeface="Arial" panose="020B0604020202020204" pitchFamily="34" charset="0"/>
              </a:rPr>
              <a:t>stepena</a:t>
            </a:r>
            <a:r>
              <a:rPr lang="en-US" sz="2000" dirty="0">
                <a:solidFill>
                  <a:prstClr val="black"/>
                </a:solidFill>
                <a:latin typeface="Arial" panose="020B0604020202020204" pitchFamily="34" charset="0"/>
                <a:cs typeface="Arial" panose="020B0604020202020204" pitchFamily="34" charset="0"/>
              </a:rPr>
              <a:t> MCS </a:t>
            </a:r>
            <a:r>
              <a:rPr lang="en-US" sz="2000" dirty="0" err="1">
                <a:solidFill>
                  <a:prstClr val="black"/>
                </a:solidFill>
                <a:latin typeface="Arial" panose="020B0604020202020204" pitchFamily="34" charset="0"/>
                <a:cs typeface="Arial" panose="020B0604020202020204" pitchFamily="34" charset="0"/>
              </a:rPr>
              <a:t>skale</a:t>
            </a:r>
            <a:r>
              <a:rPr lang="en-US" sz="2000" dirty="0">
                <a:solidFill>
                  <a:prstClr val="black"/>
                </a:solidFill>
                <a:latin typeface="Arial" panose="020B0604020202020204" pitchFamily="34" charset="0"/>
                <a:cs typeface="Arial" panose="020B0604020202020204" pitchFamily="34" charset="0"/>
              </a:rPr>
              <a:t>, a </a:t>
            </a:r>
            <a:r>
              <a:rPr lang="en-US" sz="2000" dirty="0" err="1">
                <a:solidFill>
                  <a:prstClr val="black"/>
                </a:solidFill>
                <a:latin typeface="Arial" panose="020B0604020202020204" pitchFamily="34" charset="0"/>
                <a:cs typeface="Arial" panose="020B0604020202020204" pitchFamily="34" charset="0"/>
              </a:rPr>
              <a:t>područje</a:t>
            </a:r>
            <a:r>
              <a:rPr lang="en-US" sz="2000" dirty="0">
                <a:solidFill>
                  <a:prstClr val="black"/>
                </a:solidFill>
                <a:latin typeface="Arial" panose="020B0604020202020204" pitchFamily="34" charset="0"/>
                <a:cs typeface="Arial" panose="020B0604020202020204" pitchFamily="34" charset="0"/>
              </a:rPr>
              <a:t> HE „</a:t>
            </a:r>
            <a:r>
              <a:rPr lang="en-US" sz="2000" dirty="0" err="1">
                <a:solidFill>
                  <a:prstClr val="black"/>
                </a:solidFill>
                <a:latin typeface="Arial" panose="020B0604020202020204" pitchFamily="34" charset="0"/>
                <a:cs typeface="Arial" panose="020B0604020202020204" pitchFamily="34" charset="0"/>
              </a:rPr>
              <a:t>Perućica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njenih</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akumulacija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aspekta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seizmičnosti</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nalazi</a:t>
            </a:r>
            <a:r>
              <a:rPr lang="en-US" sz="2000" dirty="0">
                <a:solidFill>
                  <a:prstClr val="black"/>
                </a:solidFill>
                <a:latin typeface="Arial" panose="020B0604020202020204" pitchFamily="34" charset="0"/>
                <a:cs typeface="Arial" panose="020B0604020202020204" pitchFamily="34" charset="0"/>
              </a:rPr>
              <a:t> se u </a:t>
            </a:r>
            <a:r>
              <a:rPr lang="en-US" sz="2000" dirty="0" err="1">
                <a:solidFill>
                  <a:prstClr val="black"/>
                </a:solidFill>
                <a:latin typeface="Arial" panose="020B0604020202020204" pitchFamily="34" charset="0"/>
                <a:cs typeface="Arial" panose="020B0604020202020204" pitchFamily="34" charset="0"/>
              </a:rPr>
              <a:t>zoni</a:t>
            </a:r>
            <a:r>
              <a:rPr lang="en-US" sz="2000" dirty="0">
                <a:solidFill>
                  <a:prstClr val="black"/>
                </a:solidFill>
                <a:latin typeface="Arial" panose="020B0604020202020204" pitchFamily="34" charset="0"/>
                <a:cs typeface="Arial" panose="020B0604020202020204" pitchFamily="34" charset="0"/>
              </a:rPr>
              <a:t> VII </a:t>
            </a:r>
            <a:r>
              <a:rPr lang="en-US" sz="2000" dirty="0" err="1" smtClean="0">
                <a:solidFill>
                  <a:prstClr val="black"/>
                </a:solidFill>
                <a:latin typeface="Arial" panose="020B0604020202020204" pitchFamily="34" charset="0"/>
                <a:cs typeface="Arial" panose="020B0604020202020204" pitchFamily="34" charset="0"/>
              </a:rPr>
              <a:t>st</a:t>
            </a:r>
            <a:r>
              <a:rPr lang="sr-Latn-CS" sz="2000" dirty="0" smtClean="0">
                <a:solidFill>
                  <a:prstClr val="black"/>
                </a:solidFill>
                <a:latin typeface="Arial" panose="020B0604020202020204" pitchFamily="34" charset="0"/>
                <a:cs typeface="Arial" panose="020B0604020202020204" pitchFamily="34" charset="0"/>
              </a:rPr>
              <a:t>e</a:t>
            </a:r>
            <a:r>
              <a:rPr lang="en-US" sz="2000" dirty="0" err="1" smtClean="0">
                <a:solidFill>
                  <a:prstClr val="black"/>
                </a:solidFill>
                <a:latin typeface="Arial" panose="020B0604020202020204" pitchFamily="34" charset="0"/>
                <a:cs typeface="Arial" panose="020B0604020202020204" pitchFamily="34" charset="0"/>
              </a:rPr>
              <a:t>pena</a:t>
            </a:r>
            <a:r>
              <a:rPr lang="en-US" sz="2000" dirty="0" smtClean="0">
                <a:solidFill>
                  <a:prstClr val="black"/>
                </a:solidFill>
                <a:latin typeface="Arial" panose="020B0604020202020204" pitchFamily="34" charset="0"/>
                <a:cs typeface="Arial" panose="020B0604020202020204" pitchFamily="34" charset="0"/>
              </a:rPr>
              <a:t> </a:t>
            </a:r>
            <a:r>
              <a:rPr lang="en-US" sz="2000" dirty="0">
                <a:solidFill>
                  <a:prstClr val="black"/>
                </a:solidFill>
                <a:latin typeface="Arial" panose="020B0604020202020204" pitchFamily="34" charset="0"/>
                <a:cs typeface="Arial" panose="020B0604020202020204" pitchFamily="34" charset="0"/>
              </a:rPr>
              <a:t>MCS </a:t>
            </a:r>
            <a:r>
              <a:rPr lang="en-US" sz="2000" dirty="0" err="1">
                <a:solidFill>
                  <a:prstClr val="black"/>
                </a:solidFill>
                <a:latin typeface="Arial" panose="020B0604020202020204" pitchFamily="34" charset="0"/>
                <a:cs typeface="Arial" panose="020B0604020202020204" pitchFamily="34" charset="0"/>
              </a:rPr>
              <a:t>skale</a:t>
            </a:r>
            <a:r>
              <a:rPr lang="en-US" sz="2000" dirty="0">
                <a:solidFill>
                  <a:prstClr val="black"/>
                </a:solidFill>
                <a:latin typeface="Arial" panose="020B0604020202020204" pitchFamily="34" charset="0"/>
                <a:cs typeface="Arial" panose="020B0604020202020204" pitchFamily="34" charset="0"/>
              </a:rPr>
              <a:t>. U </a:t>
            </a:r>
            <a:r>
              <a:rPr lang="en-US" sz="2000" dirty="0" err="1">
                <a:solidFill>
                  <a:prstClr val="black"/>
                </a:solidFill>
                <a:latin typeface="Arial" panose="020B0604020202020204" pitchFamily="34" charset="0"/>
                <a:cs typeface="Arial" panose="020B0604020202020204" pitchFamily="34" charset="0"/>
              </a:rPr>
              <a:t>branama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akumulacija</a:t>
            </a:r>
            <a:r>
              <a:rPr lang="en-US" sz="2000" dirty="0">
                <a:solidFill>
                  <a:prstClr val="black"/>
                </a:solidFill>
                <a:latin typeface="Arial" panose="020B0604020202020204" pitchFamily="34" charset="0"/>
                <a:cs typeface="Arial" panose="020B0604020202020204" pitchFamily="34" charset="0"/>
              </a:rPr>
              <a:t> HE “</a:t>
            </a:r>
            <a:r>
              <a:rPr lang="en-US" sz="2000" dirty="0" err="1">
                <a:solidFill>
                  <a:prstClr val="black"/>
                </a:solidFill>
                <a:latin typeface="Arial" panose="020B0604020202020204" pitchFamily="34" charset="0"/>
                <a:cs typeface="Arial" panose="020B0604020202020204" pitchFamily="34" charset="0"/>
              </a:rPr>
              <a:t>Perućica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nema</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ugrađenih</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akcelerografa</a:t>
            </a:r>
            <a:r>
              <a:rPr lang="x-none" sz="2000" dirty="0">
                <a:solidFill>
                  <a:prstClr val="black"/>
                </a:solidFill>
                <a:latin typeface="Arial" panose="020B0604020202020204" pitchFamily="34" charset="0"/>
                <a:cs typeface="Arial" panose="020B0604020202020204" pitchFamily="34" charset="0"/>
              </a:rPr>
              <a:t>.</a:t>
            </a:r>
            <a:endParaRPr lang="x-none" sz="2000" dirty="0">
              <a:solidFill>
                <a:prstClr val="black"/>
              </a:solidFill>
            </a:endParaRPr>
          </a:p>
          <a:p>
            <a:pPr lvl="0"/>
            <a:endParaRPr lang="x-none" sz="1600" dirty="0">
              <a:solidFill>
                <a:prstClr val="black"/>
              </a:solidFill>
            </a:endParaRPr>
          </a:p>
          <a:p>
            <a:endParaRPr lang="x-none" dirty="0"/>
          </a:p>
        </p:txBody>
      </p:sp>
    </p:spTree>
    <p:extLst>
      <p:ext uri="{BB962C8B-B14F-4D97-AF65-F5344CB8AC3E}">
        <p14:creationId xmlns:p14="http://schemas.microsoft.com/office/powerpoint/2010/main" xmlns="" val="3661231663"/>
      </p:ext>
    </p:extLst>
  </p:cSld>
  <p:clrMapOvr>
    <a:masterClrMapping/>
  </p:clrMapOvr>
  <p:transition spd="slow" advClick="0">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Autofit/>
          </a:bodyPr>
          <a:lstStyle/>
          <a:p>
            <a:pPr marL="0" indent="0" algn="ctr">
              <a:buNone/>
            </a:pPr>
            <a:r>
              <a:rPr lang="hr-HR" sz="1800" b="1" u="sng" dirty="0" smtClean="0">
                <a:latin typeface="Arial" panose="020B0604020202020204" pitchFamily="34" charset="0"/>
                <a:cs typeface="Arial" panose="020B0604020202020204" pitchFamily="34" charset="0"/>
              </a:rPr>
              <a:t>POJAM „UDES“ I „SEVESO POSTROJENJE“</a:t>
            </a:r>
            <a:endParaRPr lang="x-none" sz="1800" u="sng" dirty="0" smtClean="0">
              <a:latin typeface="Arial" panose="020B0604020202020204" pitchFamily="34" charset="0"/>
              <a:cs typeface="Arial" panose="020B0604020202020204" pitchFamily="34" charset="0"/>
            </a:endParaRPr>
          </a:p>
          <a:p>
            <a:pPr marL="0" indent="0" algn="just">
              <a:buNone/>
            </a:pPr>
            <a:r>
              <a:rPr lang="en-US" sz="1800" dirty="0" smtClean="0">
                <a:latin typeface="Arial" panose="020B0604020202020204" pitchFamily="34" charset="0"/>
                <a:cs typeface="Arial" panose="020B0604020202020204" pitchFamily="34" charset="0"/>
              </a:rPr>
              <a:t> </a:t>
            </a:r>
            <a:endParaRPr lang="x-none" sz="1800" dirty="0" smtClean="0">
              <a:latin typeface="Arial" panose="020B0604020202020204" pitchFamily="34" charset="0"/>
              <a:cs typeface="Arial" panose="020B0604020202020204" pitchFamily="34" charset="0"/>
            </a:endParaRPr>
          </a:p>
          <a:p>
            <a:pPr algn="just"/>
            <a:r>
              <a:rPr lang="hr-HR" sz="1800" dirty="0" smtClean="0">
                <a:latin typeface="Arial" panose="020B0604020202020204" pitchFamily="34" charset="0"/>
                <a:cs typeface="Arial" panose="020B0604020202020204" pitchFamily="34" charset="0"/>
              </a:rPr>
              <a:t>Kao rezultat Seveso udesa (Sjeverna Italija) 1976. godine je nastala </a:t>
            </a:r>
            <a:r>
              <a:rPr lang="hr-HR" sz="1800" dirty="0" smtClean="0">
                <a:solidFill>
                  <a:srgbClr val="FF0000"/>
                </a:solidFill>
                <a:latin typeface="Arial" panose="020B0604020202020204" pitchFamily="34" charset="0"/>
                <a:cs typeface="Arial" panose="020B0604020202020204" pitchFamily="34" charset="0"/>
              </a:rPr>
              <a:t>Seveso </a:t>
            </a:r>
            <a:r>
              <a:rPr lang="hr-HR" sz="1800" dirty="0" smtClean="0">
                <a:solidFill>
                  <a:srgbClr val="FF0000"/>
                </a:solidFill>
                <a:latin typeface="Arial" panose="020B0604020202020204" pitchFamily="34" charset="0"/>
                <a:cs typeface="Arial" panose="020B0604020202020204" pitchFamily="34" charset="0"/>
              </a:rPr>
              <a:t>Direktiva</a:t>
            </a:r>
            <a:r>
              <a:rPr lang="hr-HR" sz="1800" dirty="0" smtClean="0">
                <a:solidFill>
                  <a:srgbClr val="FF0000"/>
                </a:solidFill>
                <a:latin typeface="Arial" panose="020B0604020202020204" pitchFamily="34" charset="0"/>
                <a:cs typeface="Arial" panose="020B0604020202020204" pitchFamily="34" charset="0"/>
              </a:rPr>
              <a:t> </a:t>
            </a:r>
            <a:r>
              <a:rPr lang="hr-HR" sz="1800" dirty="0" smtClean="0">
                <a:latin typeface="Arial" panose="020B0604020202020204" pitchFamily="34" charset="0"/>
                <a:cs typeface="Arial" panose="020B0604020202020204" pitchFamily="34" charset="0"/>
              </a:rPr>
              <a:t>i </a:t>
            </a:r>
            <a:r>
              <a:rPr lang="hr-HR" sz="1800" dirty="0">
                <a:latin typeface="Arial" panose="020B0604020202020204" pitchFamily="34" charset="0"/>
                <a:cs typeface="Arial" panose="020B0604020202020204" pitchFamily="34" charset="0"/>
              </a:rPr>
              <a:t>sada </a:t>
            </a:r>
            <a:r>
              <a:rPr lang="hr-HR" sz="1800" dirty="0" smtClean="0">
                <a:latin typeface="Arial" panose="020B0604020202020204" pitchFamily="34" charset="0"/>
                <a:cs typeface="Arial" panose="020B0604020202020204" pitchFamily="34" charset="0"/>
              </a:rPr>
              <a:t>se primjenjuje </a:t>
            </a:r>
            <a:r>
              <a:rPr lang="hr-HR" sz="1800" dirty="0">
                <a:latin typeface="Arial" panose="020B0604020202020204" pitchFamily="34" charset="0"/>
                <a:cs typeface="Arial" panose="020B0604020202020204" pitchFamily="34" charset="0"/>
              </a:rPr>
              <a:t>u oko 10.000 industrijskih postrojenja u EU gdje se opasne supstance koriste ili skladište u velikim količinama</a:t>
            </a:r>
            <a:r>
              <a:rPr lang="hr-HR" sz="1800" dirty="0" smtClean="0">
                <a:latin typeface="Arial" panose="020B0604020202020204" pitchFamily="34" charset="0"/>
                <a:cs typeface="Arial" panose="020B0604020202020204" pitchFamily="34" charset="0"/>
              </a:rPr>
              <a:t>.</a:t>
            </a:r>
            <a:endParaRPr lang="x-none" sz="1800" dirty="0" smtClean="0">
              <a:latin typeface="Arial" panose="020B0604020202020204" pitchFamily="34" charset="0"/>
              <a:cs typeface="Arial" panose="020B0604020202020204" pitchFamily="34" charset="0"/>
            </a:endParaRPr>
          </a:p>
          <a:p>
            <a:pPr marL="0" indent="0" algn="just">
              <a:buNone/>
            </a:pPr>
            <a:endParaRPr lang="x-none" sz="1800" dirty="0">
              <a:latin typeface="Arial" panose="020B0604020202020204" pitchFamily="34" charset="0"/>
              <a:cs typeface="Arial" panose="020B0604020202020204" pitchFamily="34" charset="0"/>
            </a:endParaRPr>
          </a:p>
          <a:p>
            <a:pPr algn="just"/>
            <a:r>
              <a:rPr lang="hr-HR" sz="1800" dirty="0" smtClean="0">
                <a:latin typeface="Arial" panose="020B0604020202020204" pitchFamily="34" charset="0"/>
                <a:cs typeface="Arial" panose="020B0604020202020204" pitchFamily="34" charset="0"/>
              </a:rPr>
              <a:t>I</a:t>
            </a:r>
            <a:r>
              <a:rPr lang="x-none" sz="1800" dirty="0">
                <a:latin typeface="Arial" panose="020B0604020202020204" pitchFamily="34" charset="0"/>
                <a:cs typeface="Arial" panose="020B0604020202020204" pitchFamily="34" charset="0"/>
              </a:rPr>
              <a:t>zmjenama Zakona o životnoj sredini uveden je novi termin „Seveso postrojenje“. </a:t>
            </a:r>
            <a:endParaRPr lang="x-none" sz="1800" dirty="0" smtClean="0">
              <a:latin typeface="Arial" panose="020B0604020202020204" pitchFamily="34" charset="0"/>
              <a:cs typeface="Arial" panose="020B0604020202020204" pitchFamily="34" charset="0"/>
            </a:endParaRPr>
          </a:p>
          <a:p>
            <a:pPr algn="just"/>
            <a:endParaRPr lang="x-none" sz="1800" dirty="0">
              <a:latin typeface="Arial" panose="020B0604020202020204" pitchFamily="34" charset="0"/>
              <a:cs typeface="Arial" panose="020B0604020202020204" pitchFamily="34" charset="0"/>
            </a:endParaRPr>
          </a:p>
          <a:p>
            <a:pPr algn="just"/>
            <a:r>
              <a:rPr lang="x-none" sz="1800" dirty="0" smtClean="0">
                <a:solidFill>
                  <a:srgbClr val="FF0000"/>
                </a:solidFill>
                <a:latin typeface="Arial" panose="020B0604020202020204" pitchFamily="34" charset="0"/>
                <a:cs typeface="Arial" panose="020B0604020202020204" pitchFamily="34" charset="0"/>
              </a:rPr>
              <a:t>Seveso </a:t>
            </a:r>
            <a:r>
              <a:rPr lang="x-none" sz="1800" dirty="0">
                <a:solidFill>
                  <a:srgbClr val="FF0000"/>
                </a:solidFill>
                <a:latin typeface="Arial" panose="020B0604020202020204" pitchFamily="34" charset="0"/>
                <a:cs typeface="Arial" panose="020B0604020202020204" pitchFamily="34" charset="0"/>
              </a:rPr>
              <a:t>postrojenje </a:t>
            </a:r>
            <a:r>
              <a:rPr lang="x-none" sz="1800" dirty="0">
                <a:latin typeface="Arial" panose="020B0604020202020204" pitchFamily="34" charset="0"/>
                <a:cs typeface="Arial" panose="020B0604020202020204" pitchFamily="34" charset="0"/>
              </a:rPr>
              <a:t>je postrojenje u kojem se obavljaju aktivnosti u kojima je prisutna ili može biti prisutna opasna materija u jednakim ili većim količinama od propisanih (Seveso postrojenje) odnosno tehnička jedinica unutar kompleksa gdje se opasne materije proizvode, koriste, skladište ili se njima </a:t>
            </a:r>
            <a:r>
              <a:rPr lang="x-none" sz="1800" dirty="0" smtClean="0">
                <a:latin typeface="Arial" panose="020B0604020202020204" pitchFamily="34" charset="0"/>
                <a:cs typeface="Arial" panose="020B0604020202020204" pitchFamily="34" charset="0"/>
              </a:rPr>
              <a:t>rukuje.</a:t>
            </a:r>
            <a:endParaRPr lang="x-none" sz="1800" dirty="0">
              <a:latin typeface="Arial" panose="020B0604020202020204" pitchFamily="34" charset="0"/>
              <a:cs typeface="Arial" panose="020B0604020202020204" pitchFamily="34" charset="0"/>
            </a:endParaRPr>
          </a:p>
          <a:p>
            <a:pPr marL="0" indent="0" algn="just">
              <a:buNone/>
            </a:pPr>
            <a:endParaRPr lang="x-none" sz="1800" dirty="0">
              <a:latin typeface="Arial" panose="020B0604020202020204" pitchFamily="34" charset="0"/>
              <a:cs typeface="Arial" panose="020B0604020202020204" pitchFamily="34" charset="0"/>
            </a:endParaRPr>
          </a:p>
          <a:p>
            <a:pPr algn="just"/>
            <a:r>
              <a:rPr lang="hr-HR" sz="1800" dirty="0">
                <a:latin typeface="Arial" panose="020B0604020202020204" pitchFamily="34" charset="0"/>
                <a:cs typeface="Arial" panose="020B0604020202020204" pitchFamily="34" charset="0"/>
              </a:rPr>
              <a:t>Lista opasnih materija je data u Prilogu Uredbe o popisu vrsta opasnih materija, dozvoljenim količinama i kriterijumima za kategorizaciju opasnih materija.</a:t>
            </a:r>
            <a:r>
              <a:rPr lang="x-none" sz="1800" dirty="0">
                <a:latin typeface="Arial" panose="020B0604020202020204" pitchFamily="34" charset="0"/>
                <a:cs typeface="Arial" panose="020B0604020202020204" pitchFamily="34" charset="0"/>
              </a:rPr>
              <a:t> </a:t>
            </a:r>
            <a:endParaRPr lang="x-none" sz="1800" dirty="0"/>
          </a:p>
        </p:txBody>
      </p:sp>
    </p:spTree>
    <p:extLst>
      <p:ext uri="{BB962C8B-B14F-4D97-AF65-F5344CB8AC3E}">
        <p14:creationId xmlns:p14="http://schemas.microsoft.com/office/powerpoint/2010/main" xmlns="" val="299506319"/>
      </p:ext>
    </p:extLst>
  </p:cSld>
  <p:clrMapOvr>
    <a:masterClrMapping/>
  </p:clrMapOvr>
  <p:transition spd="slow" advClick="0">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5867400" cy="1096962"/>
          </a:xfrm>
        </p:spPr>
        <p:txBody>
          <a:bodyPr/>
          <a:lstStyle/>
          <a:p>
            <a:endParaRPr lang="x-none"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3989709907"/>
              </p:ext>
            </p:extLst>
          </p:nvPr>
        </p:nvGraphicFramePr>
        <p:xfrm>
          <a:off x="76200" y="152400"/>
          <a:ext cx="8915399" cy="1371599"/>
        </p:xfrm>
        <a:graphic>
          <a:graphicData uri="http://schemas.openxmlformats.org/drawingml/2006/table">
            <a:tbl>
              <a:tblPr firstRow="1" firstCol="1" bandRow="1">
                <a:tableStyleId>{5C22544A-7EE6-4342-B048-85BDC9FD1C3A}</a:tableStyleId>
              </a:tblPr>
              <a:tblGrid>
                <a:gridCol w="2590800"/>
                <a:gridCol w="3184459"/>
                <a:gridCol w="3140140"/>
              </a:tblGrid>
              <a:tr h="195772">
                <a:tc rowSpan="2">
                  <a:txBody>
                    <a:bodyPr/>
                    <a:lstStyle/>
                    <a:p>
                      <a:pPr algn="ctr">
                        <a:spcAft>
                          <a:spcPts val="0"/>
                        </a:spcAft>
                      </a:pPr>
                      <a:r>
                        <a:rPr lang="hr-HR" sz="1000" dirty="0">
                          <a:effectLst/>
                        </a:rPr>
                        <a:t>Opasne materije</a:t>
                      </a:r>
                      <a:endParaRPr lang="x-none" sz="1000" dirty="0">
                        <a:effectLst/>
                        <a:latin typeface="Times New Roman"/>
                        <a:ea typeface="Times New Roman"/>
                      </a:endParaRPr>
                    </a:p>
                  </a:txBody>
                  <a:tcPr marL="68580" marR="68580" marT="0" marB="0"/>
                </a:tc>
                <a:tc gridSpan="2">
                  <a:txBody>
                    <a:bodyPr/>
                    <a:lstStyle/>
                    <a:p>
                      <a:pPr algn="ctr">
                        <a:spcAft>
                          <a:spcPts val="0"/>
                        </a:spcAft>
                      </a:pPr>
                      <a:r>
                        <a:rPr lang="hr-HR" sz="1000">
                          <a:effectLst/>
                        </a:rPr>
                        <a:t>Granične količine (u tonama) za primjenu</a:t>
                      </a:r>
                      <a:endParaRPr lang="x-none" sz="1000">
                        <a:effectLst/>
                        <a:latin typeface="Times New Roman"/>
                        <a:ea typeface="Times New Roman"/>
                      </a:endParaRPr>
                    </a:p>
                  </a:txBody>
                  <a:tcPr marL="68580" marR="68580" marT="0" marB="0"/>
                </a:tc>
                <a:tc hMerge="1">
                  <a:txBody>
                    <a:bodyPr/>
                    <a:lstStyle/>
                    <a:p>
                      <a:endParaRPr lang="x-none"/>
                    </a:p>
                  </a:txBody>
                  <a:tcPr/>
                </a:tc>
              </a:tr>
              <a:tr h="195772">
                <a:tc vMerge="1">
                  <a:txBody>
                    <a:bodyPr/>
                    <a:lstStyle/>
                    <a:p>
                      <a:endParaRPr lang="x-none"/>
                    </a:p>
                  </a:txBody>
                  <a:tcPr/>
                </a:tc>
                <a:tc>
                  <a:txBody>
                    <a:bodyPr/>
                    <a:lstStyle/>
                    <a:p>
                      <a:pPr algn="ctr">
                        <a:spcAft>
                          <a:spcPts val="0"/>
                        </a:spcAft>
                      </a:pPr>
                      <a:r>
                        <a:rPr lang="hr-HR" sz="1000">
                          <a:effectLst/>
                        </a:rPr>
                        <a:t>≥ Male količine   </a:t>
                      </a:r>
                      <a:endParaRPr lang="x-none" sz="1000">
                        <a:effectLst/>
                        <a:latin typeface="Times New Roman"/>
                        <a:ea typeface="Times New Roman"/>
                      </a:endParaRPr>
                    </a:p>
                  </a:txBody>
                  <a:tcPr marL="68580" marR="68580" marT="0" marB="0"/>
                </a:tc>
                <a:tc>
                  <a:txBody>
                    <a:bodyPr/>
                    <a:lstStyle/>
                    <a:p>
                      <a:pPr algn="ctr">
                        <a:spcAft>
                          <a:spcPts val="0"/>
                        </a:spcAft>
                      </a:pPr>
                      <a:r>
                        <a:rPr lang="hr-HR" sz="1000">
                          <a:effectLst/>
                        </a:rPr>
                        <a:t>≥ Velike količine </a:t>
                      </a:r>
                      <a:endParaRPr lang="x-none" sz="1000">
                        <a:effectLst/>
                        <a:latin typeface="Times New Roman"/>
                        <a:ea typeface="Times New Roman"/>
                      </a:endParaRPr>
                    </a:p>
                  </a:txBody>
                  <a:tcPr marL="68580" marR="68580" marT="0" marB="0"/>
                </a:tc>
              </a:tr>
              <a:tr h="587316">
                <a:tc>
                  <a:txBody>
                    <a:bodyPr/>
                    <a:lstStyle/>
                    <a:p>
                      <a:pPr algn="just">
                        <a:spcAft>
                          <a:spcPts val="0"/>
                        </a:spcAft>
                      </a:pPr>
                      <a:r>
                        <a:rPr lang="hr-HR" sz="1000" dirty="0">
                          <a:effectLst/>
                        </a:rPr>
                        <a:t> </a:t>
                      </a:r>
                      <a:endParaRPr lang="x-none" sz="1000" dirty="0">
                        <a:effectLst/>
                      </a:endParaRPr>
                    </a:p>
                    <a:p>
                      <a:pPr algn="ctr">
                        <a:spcAft>
                          <a:spcPts val="0"/>
                        </a:spcAft>
                      </a:pPr>
                      <a:r>
                        <a:rPr lang="hr-HR" sz="1000" dirty="0">
                          <a:effectLst/>
                        </a:rPr>
                        <a:t>Benzin za motore i ostala benzinska goriva</a:t>
                      </a:r>
                      <a:endParaRPr lang="x-none" sz="1000" dirty="0">
                        <a:effectLst/>
                        <a:latin typeface="Times New Roman"/>
                        <a:ea typeface="Times New Roman"/>
                      </a:endParaRPr>
                    </a:p>
                  </a:txBody>
                  <a:tcPr marL="68580" marR="68580" marT="0" marB="0"/>
                </a:tc>
                <a:tc>
                  <a:txBody>
                    <a:bodyPr/>
                    <a:lstStyle/>
                    <a:p>
                      <a:pPr algn="ctr">
                        <a:spcAft>
                          <a:spcPts val="0"/>
                        </a:spcAft>
                      </a:pPr>
                      <a:r>
                        <a:rPr lang="hr-HR" sz="1000" dirty="0">
                          <a:effectLst/>
                        </a:rPr>
                        <a:t> </a:t>
                      </a:r>
                      <a:endParaRPr lang="x-none" sz="1000" dirty="0" smtClean="0">
                        <a:effectLst/>
                      </a:endParaRPr>
                    </a:p>
                    <a:p>
                      <a:pPr algn="ctr">
                        <a:spcAft>
                          <a:spcPts val="0"/>
                        </a:spcAft>
                      </a:pPr>
                      <a:r>
                        <a:rPr lang="hr-HR" sz="1000" dirty="0" smtClean="0">
                          <a:effectLst/>
                        </a:rPr>
                        <a:t>5000</a:t>
                      </a:r>
                      <a:endParaRPr lang="x-none" sz="1000" dirty="0">
                        <a:effectLst/>
                        <a:latin typeface="Times New Roman"/>
                        <a:ea typeface="Times New Roman"/>
                      </a:endParaRPr>
                    </a:p>
                  </a:txBody>
                  <a:tcPr marL="68580" marR="68580" marT="0" marB="0"/>
                </a:tc>
                <a:tc>
                  <a:txBody>
                    <a:bodyPr/>
                    <a:lstStyle/>
                    <a:p>
                      <a:pPr algn="just">
                        <a:spcAft>
                          <a:spcPts val="0"/>
                        </a:spcAft>
                      </a:pPr>
                      <a:r>
                        <a:rPr lang="hr-HR" sz="1000" dirty="0">
                          <a:effectLst/>
                        </a:rPr>
                        <a:t> </a:t>
                      </a:r>
                      <a:endParaRPr lang="x-none" sz="1000" dirty="0">
                        <a:effectLst/>
                      </a:endParaRPr>
                    </a:p>
                    <a:p>
                      <a:pPr algn="ctr">
                        <a:spcAft>
                          <a:spcPts val="0"/>
                        </a:spcAft>
                      </a:pPr>
                      <a:r>
                        <a:rPr lang="hr-HR" sz="1000" dirty="0">
                          <a:effectLst/>
                        </a:rPr>
                        <a:t>50000</a:t>
                      </a:r>
                      <a:endParaRPr lang="x-none" sz="1000" dirty="0">
                        <a:effectLst/>
                        <a:latin typeface="Times New Roman"/>
                        <a:ea typeface="Times New Roman"/>
                      </a:endParaRPr>
                    </a:p>
                  </a:txBody>
                  <a:tcPr marL="68580" marR="68580" marT="0" marB="0"/>
                </a:tc>
              </a:tr>
              <a:tr h="195772">
                <a:tc>
                  <a:txBody>
                    <a:bodyPr/>
                    <a:lstStyle/>
                    <a:p>
                      <a:pPr algn="ctr">
                        <a:spcAft>
                          <a:spcPts val="0"/>
                        </a:spcAft>
                      </a:pPr>
                      <a:r>
                        <a:rPr lang="hr-HR" sz="1000" dirty="0">
                          <a:effectLst/>
                        </a:rPr>
                        <a:t>Vodonik</a:t>
                      </a:r>
                      <a:endParaRPr lang="x-none" sz="1000" dirty="0">
                        <a:effectLst/>
                        <a:latin typeface="Times New Roman"/>
                        <a:ea typeface="Times New Roman"/>
                      </a:endParaRPr>
                    </a:p>
                  </a:txBody>
                  <a:tcPr marL="68580" marR="68580" marT="0" marB="0"/>
                </a:tc>
                <a:tc>
                  <a:txBody>
                    <a:bodyPr/>
                    <a:lstStyle/>
                    <a:p>
                      <a:pPr algn="ctr">
                        <a:spcAft>
                          <a:spcPts val="0"/>
                        </a:spcAft>
                      </a:pPr>
                      <a:r>
                        <a:rPr lang="hr-HR" sz="1000">
                          <a:effectLst/>
                        </a:rPr>
                        <a:t>5</a:t>
                      </a:r>
                      <a:endParaRPr lang="x-none" sz="1000">
                        <a:effectLst/>
                        <a:latin typeface="Times New Roman"/>
                        <a:ea typeface="Times New Roman"/>
                      </a:endParaRPr>
                    </a:p>
                  </a:txBody>
                  <a:tcPr marL="68580" marR="68580" marT="0" marB="0"/>
                </a:tc>
                <a:tc>
                  <a:txBody>
                    <a:bodyPr/>
                    <a:lstStyle/>
                    <a:p>
                      <a:pPr algn="ctr">
                        <a:spcAft>
                          <a:spcPts val="0"/>
                        </a:spcAft>
                      </a:pPr>
                      <a:r>
                        <a:rPr lang="hr-HR" sz="1000">
                          <a:effectLst/>
                        </a:rPr>
                        <a:t>50</a:t>
                      </a:r>
                      <a:endParaRPr lang="x-none" sz="1000">
                        <a:effectLst/>
                        <a:latin typeface="Times New Roman"/>
                        <a:ea typeface="Times New Roman"/>
                      </a:endParaRPr>
                    </a:p>
                  </a:txBody>
                  <a:tcPr marL="68580" marR="68580" marT="0" marB="0"/>
                </a:tc>
              </a:tr>
              <a:tr h="196967">
                <a:tc>
                  <a:txBody>
                    <a:bodyPr/>
                    <a:lstStyle/>
                    <a:p>
                      <a:pPr algn="ctr">
                        <a:spcAft>
                          <a:spcPts val="0"/>
                        </a:spcAft>
                      </a:pPr>
                      <a:r>
                        <a:rPr lang="hr-HR" sz="1000" dirty="0">
                          <a:effectLst/>
                        </a:rPr>
                        <a:t>Hlorovodonik (tečni gas)</a:t>
                      </a:r>
                      <a:endParaRPr lang="x-none" sz="1000" dirty="0">
                        <a:effectLst/>
                        <a:latin typeface="Times New Roman"/>
                        <a:ea typeface="Times New Roman"/>
                      </a:endParaRPr>
                    </a:p>
                  </a:txBody>
                  <a:tcPr marL="68580" marR="68580" marT="0" marB="0"/>
                </a:tc>
                <a:tc>
                  <a:txBody>
                    <a:bodyPr/>
                    <a:lstStyle/>
                    <a:p>
                      <a:pPr algn="ctr">
                        <a:spcAft>
                          <a:spcPts val="0"/>
                        </a:spcAft>
                      </a:pPr>
                      <a:r>
                        <a:rPr lang="hr-HR" sz="1000">
                          <a:effectLst/>
                        </a:rPr>
                        <a:t>25</a:t>
                      </a:r>
                      <a:endParaRPr lang="x-none" sz="1000">
                        <a:effectLst/>
                        <a:latin typeface="Times New Roman"/>
                        <a:ea typeface="Times New Roman"/>
                      </a:endParaRPr>
                    </a:p>
                  </a:txBody>
                  <a:tcPr marL="68580" marR="68580" marT="0" marB="0"/>
                </a:tc>
                <a:tc>
                  <a:txBody>
                    <a:bodyPr/>
                    <a:lstStyle/>
                    <a:p>
                      <a:pPr algn="ctr">
                        <a:spcAft>
                          <a:spcPts val="0"/>
                        </a:spcAft>
                      </a:pPr>
                      <a:r>
                        <a:rPr lang="hr-HR" sz="1000" dirty="0">
                          <a:effectLst/>
                        </a:rPr>
                        <a:t>250</a:t>
                      </a:r>
                      <a:endParaRPr lang="x-none" sz="1000" dirty="0">
                        <a:effectLst/>
                        <a:latin typeface="Times New Roman"/>
                        <a:ea typeface="Times New Roman"/>
                      </a:endParaRPr>
                    </a:p>
                  </a:txBody>
                  <a:tcPr marL="68580" marR="68580"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1563001064"/>
              </p:ext>
            </p:extLst>
          </p:nvPr>
        </p:nvGraphicFramePr>
        <p:xfrm>
          <a:off x="76199" y="1524002"/>
          <a:ext cx="8915402" cy="5181598"/>
        </p:xfrm>
        <a:graphic>
          <a:graphicData uri="http://schemas.openxmlformats.org/drawingml/2006/table">
            <a:tbl>
              <a:tblPr firstRow="1" firstCol="1" bandRow="1">
                <a:tableStyleId>{5C22544A-7EE6-4342-B048-85BDC9FD1C3A}</a:tableStyleId>
              </a:tblPr>
              <a:tblGrid>
                <a:gridCol w="2590801"/>
                <a:gridCol w="3200400"/>
                <a:gridCol w="3124201"/>
              </a:tblGrid>
              <a:tr h="157021">
                <a:tc rowSpan="2">
                  <a:txBody>
                    <a:bodyPr/>
                    <a:lstStyle/>
                    <a:p>
                      <a:pPr algn="ctr">
                        <a:spcAft>
                          <a:spcPts val="0"/>
                        </a:spcAft>
                      </a:pPr>
                      <a:r>
                        <a:rPr lang="hr-HR" sz="900" dirty="0">
                          <a:effectLst/>
                        </a:rPr>
                        <a:t> Kategorije opasnih materija</a:t>
                      </a:r>
                      <a:endParaRPr lang="x-none" sz="900" dirty="0">
                        <a:effectLst/>
                        <a:latin typeface="Times New Roman"/>
                        <a:ea typeface="Times New Roman"/>
                      </a:endParaRPr>
                    </a:p>
                  </a:txBody>
                  <a:tcPr marL="61718" marR="61718" marT="0" marB="0"/>
                </a:tc>
                <a:tc gridSpan="2">
                  <a:txBody>
                    <a:bodyPr/>
                    <a:lstStyle/>
                    <a:p>
                      <a:pPr algn="ctr">
                        <a:spcAft>
                          <a:spcPts val="0"/>
                        </a:spcAft>
                      </a:pPr>
                      <a:r>
                        <a:rPr lang="hr-HR" sz="900">
                          <a:effectLst/>
                        </a:rPr>
                        <a:t>Granične količine opasnih materija (u tonama) za primjenu</a:t>
                      </a:r>
                      <a:endParaRPr lang="x-none" sz="900">
                        <a:effectLst/>
                        <a:latin typeface="Times New Roman"/>
                        <a:ea typeface="Times New Roman"/>
                      </a:endParaRPr>
                    </a:p>
                  </a:txBody>
                  <a:tcPr marL="61718" marR="61718" marT="0" marB="0"/>
                </a:tc>
                <a:tc hMerge="1">
                  <a:txBody>
                    <a:bodyPr/>
                    <a:lstStyle/>
                    <a:p>
                      <a:endParaRPr lang="x-none"/>
                    </a:p>
                  </a:txBody>
                  <a:tcPr/>
                </a:tc>
              </a:tr>
              <a:tr h="157021">
                <a:tc vMerge="1">
                  <a:txBody>
                    <a:bodyPr/>
                    <a:lstStyle/>
                    <a:p>
                      <a:endParaRPr lang="x-none"/>
                    </a:p>
                  </a:txBody>
                  <a:tcPr/>
                </a:tc>
                <a:tc>
                  <a:txBody>
                    <a:bodyPr/>
                    <a:lstStyle/>
                    <a:p>
                      <a:pPr algn="ctr">
                        <a:spcAft>
                          <a:spcPts val="0"/>
                        </a:spcAft>
                      </a:pPr>
                      <a:r>
                        <a:rPr lang="hr-HR" sz="900">
                          <a:effectLst/>
                        </a:rPr>
                        <a:t>≥ Male količine</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≥Velike količine</a:t>
                      </a:r>
                      <a:endParaRPr lang="x-none" sz="900">
                        <a:effectLst/>
                        <a:latin typeface="Times New Roman"/>
                        <a:ea typeface="Times New Roman"/>
                      </a:endParaRPr>
                    </a:p>
                  </a:txBody>
                  <a:tcPr marL="61718" marR="61718" marT="0" marB="0"/>
                </a:tc>
              </a:tr>
              <a:tr h="157021">
                <a:tc>
                  <a:txBody>
                    <a:bodyPr/>
                    <a:lstStyle/>
                    <a:p>
                      <a:pPr algn="just">
                        <a:spcAft>
                          <a:spcPts val="0"/>
                        </a:spcAft>
                      </a:pPr>
                      <a:r>
                        <a:rPr lang="hr-HR" sz="900" dirty="0">
                          <a:effectLst/>
                        </a:rPr>
                        <a:t>1.Vrlo toksične materije</a:t>
                      </a:r>
                      <a:endParaRPr lang="x-none" sz="900" dirty="0">
                        <a:effectLst/>
                        <a:latin typeface="Times New Roman"/>
                        <a:ea typeface="Times New Roman"/>
                      </a:endParaRPr>
                    </a:p>
                  </a:txBody>
                  <a:tcPr marL="61718" marR="61718" marT="0" marB="0"/>
                </a:tc>
                <a:tc>
                  <a:txBody>
                    <a:bodyPr/>
                    <a:lstStyle/>
                    <a:p>
                      <a:pPr algn="ctr">
                        <a:spcAft>
                          <a:spcPts val="0"/>
                        </a:spcAft>
                      </a:pPr>
                      <a:r>
                        <a:rPr lang="hr-HR" sz="900">
                          <a:effectLst/>
                        </a:rPr>
                        <a:t>5</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20</a:t>
                      </a:r>
                      <a:endParaRPr lang="x-none" sz="900">
                        <a:effectLst/>
                        <a:latin typeface="Times New Roman"/>
                        <a:ea typeface="Times New Roman"/>
                      </a:endParaRPr>
                    </a:p>
                  </a:txBody>
                  <a:tcPr marL="61718" marR="61718" marT="0" marB="0"/>
                </a:tc>
              </a:tr>
              <a:tr h="157021">
                <a:tc>
                  <a:txBody>
                    <a:bodyPr/>
                    <a:lstStyle/>
                    <a:p>
                      <a:pPr algn="just">
                        <a:spcAft>
                          <a:spcPts val="0"/>
                        </a:spcAft>
                      </a:pPr>
                      <a:r>
                        <a:rPr lang="hr-HR" sz="900">
                          <a:effectLst/>
                        </a:rPr>
                        <a:t>2.Toksične </a:t>
                      </a:r>
                      <a:endParaRPr lang="x-none" sz="900">
                        <a:effectLst/>
                        <a:latin typeface="Times New Roman"/>
                        <a:ea typeface="Times New Roman"/>
                      </a:endParaRPr>
                    </a:p>
                  </a:txBody>
                  <a:tcPr marL="61718" marR="61718" marT="0" marB="0"/>
                </a:tc>
                <a:tc>
                  <a:txBody>
                    <a:bodyPr/>
                    <a:lstStyle/>
                    <a:p>
                      <a:pPr algn="ctr">
                        <a:spcAft>
                          <a:spcPts val="0"/>
                        </a:spcAft>
                      </a:pPr>
                      <a:r>
                        <a:rPr lang="hr-HR" sz="900" dirty="0">
                          <a:effectLst/>
                        </a:rPr>
                        <a:t>50</a:t>
                      </a:r>
                      <a:endParaRPr lang="x-none" sz="900" dirty="0">
                        <a:effectLst/>
                        <a:latin typeface="Times New Roman"/>
                        <a:ea typeface="Times New Roman"/>
                      </a:endParaRPr>
                    </a:p>
                  </a:txBody>
                  <a:tcPr marL="61718" marR="61718" marT="0" marB="0"/>
                </a:tc>
                <a:tc>
                  <a:txBody>
                    <a:bodyPr/>
                    <a:lstStyle/>
                    <a:p>
                      <a:pPr algn="ctr">
                        <a:spcAft>
                          <a:spcPts val="0"/>
                        </a:spcAft>
                      </a:pPr>
                      <a:r>
                        <a:rPr lang="hr-HR" sz="900">
                          <a:effectLst/>
                        </a:rPr>
                        <a:t>200</a:t>
                      </a:r>
                      <a:endParaRPr lang="x-none" sz="900">
                        <a:effectLst/>
                        <a:latin typeface="Times New Roman"/>
                        <a:ea typeface="Times New Roman"/>
                      </a:endParaRPr>
                    </a:p>
                  </a:txBody>
                  <a:tcPr marL="61718" marR="61718" marT="0" marB="0"/>
                </a:tc>
              </a:tr>
              <a:tr h="157021">
                <a:tc>
                  <a:txBody>
                    <a:bodyPr/>
                    <a:lstStyle/>
                    <a:p>
                      <a:pPr algn="just">
                        <a:spcAft>
                          <a:spcPts val="0"/>
                        </a:spcAft>
                      </a:pPr>
                      <a:r>
                        <a:rPr lang="hr-HR" sz="900">
                          <a:effectLst/>
                        </a:rPr>
                        <a:t>3.Oksidansi</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50</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200</a:t>
                      </a:r>
                      <a:endParaRPr lang="x-none" sz="900">
                        <a:effectLst/>
                        <a:latin typeface="Times New Roman"/>
                        <a:ea typeface="Times New Roman"/>
                      </a:endParaRPr>
                    </a:p>
                  </a:txBody>
                  <a:tcPr marL="61718" marR="61718" marT="0" marB="0"/>
                </a:tc>
              </a:tr>
              <a:tr h="628040">
                <a:tc>
                  <a:txBody>
                    <a:bodyPr/>
                    <a:lstStyle/>
                    <a:p>
                      <a:pPr>
                        <a:spcAft>
                          <a:spcPts val="0"/>
                        </a:spcAft>
                      </a:pPr>
                      <a:r>
                        <a:rPr lang="hr-HR" sz="900" dirty="0">
                          <a:effectLst/>
                        </a:rPr>
                        <a:t>4.Eksplozivi (materije ili preparati obuhvaćeni određenjem iz Napomene, tačka 2, alineja1)</a:t>
                      </a:r>
                      <a:endParaRPr lang="x-none" sz="900" dirty="0">
                        <a:effectLst/>
                        <a:latin typeface="Times New Roman"/>
                        <a:ea typeface="Times New Roman"/>
                      </a:endParaRPr>
                    </a:p>
                  </a:txBody>
                  <a:tcPr marL="61718" marR="61718" marT="0" marB="0"/>
                </a:tc>
                <a:tc>
                  <a:txBody>
                    <a:bodyPr/>
                    <a:lstStyle/>
                    <a:p>
                      <a:pPr algn="ctr">
                        <a:spcAft>
                          <a:spcPts val="0"/>
                        </a:spcAft>
                      </a:pPr>
                      <a:r>
                        <a:rPr lang="hr-HR" sz="900" dirty="0">
                          <a:effectLst/>
                        </a:rPr>
                        <a:t>50</a:t>
                      </a:r>
                      <a:endParaRPr lang="x-none" sz="900" dirty="0">
                        <a:effectLst/>
                        <a:latin typeface="Times New Roman"/>
                        <a:ea typeface="Times New Roman"/>
                      </a:endParaRPr>
                    </a:p>
                  </a:txBody>
                  <a:tcPr marL="61718" marR="61718" marT="0" marB="0"/>
                </a:tc>
                <a:tc>
                  <a:txBody>
                    <a:bodyPr/>
                    <a:lstStyle/>
                    <a:p>
                      <a:pPr algn="ctr">
                        <a:spcAft>
                          <a:spcPts val="0"/>
                        </a:spcAft>
                      </a:pPr>
                      <a:r>
                        <a:rPr lang="hr-HR" sz="900" dirty="0">
                          <a:effectLst/>
                        </a:rPr>
                        <a:t>200</a:t>
                      </a:r>
                      <a:endParaRPr lang="x-none" sz="900" dirty="0">
                        <a:effectLst/>
                        <a:latin typeface="Times New Roman"/>
                        <a:ea typeface="Times New Roman"/>
                      </a:endParaRPr>
                    </a:p>
                  </a:txBody>
                  <a:tcPr marL="61718" marR="61718" marT="0" marB="0"/>
                </a:tc>
              </a:tr>
              <a:tr h="628040">
                <a:tc>
                  <a:txBody>
                    <a:bodyPr/>
                    <a:lstStyle/>
                    <a:p>
                      <a:pPr>
                        <a:spcAft>
                          <a:spcPts val="0"/>
                        </a:spcAft>
                      </a:pPr>
                      <a:r>
                        <a:rPr lang="hr-HR" sz="900">
                          <a:effectLst/>
                        </a:rPr>
                        <a:t>5.Eksplozivi (materije ili preparati obuhvaćeni određenjem iz Napomene, tačka 2, alineja4)</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10</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50</a:t>
                      </a:r>
                      <a:endParaRPr lang="x-none" sz="900">
                        <a:effectLst/>
                        <a:latin typeface="Times New Roman"/>
                        <a:ea typeface="Times New Roman"/>
                      </a:endParaRPr>
                    </a:p>
                  </a:txBody>
                  <a:tcPr marL="61718" marR="61718" marT="0" marB="0"/>
                </a:tc>
              </a:tr>
              <a:tr h="157021">
                <a:tc>
                  <a:txBody>
                    <a:bodyPr/>
                    <a:lstStyle/>
                    <a:p>
                      <a:pPr algn="just">
                        <a:spcAft>
                          <a:spcPts val="0"/>
                        </a:spcAft>
                      </a:pPr>
                      <a:r>
                        <a:rPr lang="hr-HR" sz="900">
                          <a:effectLst/>
                        </a:rPr>
                        <a:t>6.Zapaljive materije</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5000</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50000</a:t>
                      </a:r>
                      <a:endParaRPr lang="x-none" sz="900">
                        <a:effectLst/>
                        <a:latin typeface="Times New Roman"/>
                        <a:ea typeface="Times New Roman"/>
                      </a:endParaRPr>
                    </a:p>
                  </a:txBody>
                  <a:tcPr marL="61718" marR="61718" marT="0" marB="0"/>
                </a:tc>
              </a:tr>
              <a:tr h="157021">
                <a:tc>
                  <a:txBody>
                    <a:bodyPr/>
                    <a:lstStyle/>
                    <a:p>
                      <a:pPr algn="just">
                        <a:spcAft>
                          <a:spcPts val="0"/>
                        </a:spcAft>
                      </a:pPr>
                      <a:r>
                        <a:rPr lang="hr-HR" sz="900">
                          <a:effectLst/>
                        </a:rPr>
                        <a:t>7.Lako zapaljive materije</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50</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200</a:t>
                      </a:r>
                      <a:endParaRPr lang="x-none" sz="900">
                        <a:effectLst/>
                        <a:latin typeface="Times New Roman"/>
                        <a:ea typeface="Times New Roman"/>
                      </a:endParaRPr>
                    </a:p>
                  </a:txBody>
                  <a:tcPr marL="61718" marR="61718" marT="0" marB="0"/>
                </a:tc>
              </a:tr>
              <a:tr h="157021">
                <a:tc>
                  <a:txBody>
                    <a:bodyPr/>
                    <a:lstStyle/>
                    <a:p>
                      <a:pPr algn="just">
                        <a:spcAft>
                          <a:spcPts val="0"/>
                        </a:spcAft>
                      </a:pPr>
                      <a:r>
                        <a:rPr lang="hr-HR" sz="900">
                          <a:effectLst/>
                        </a:rPr>
                        <a:t>8.Lako zapaljive tečnosti</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5000</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50000</a:t>
                      </a:r>
                      <a:endParaRPr lang="x-none" sz="900">
                        <a:effectLst/>
                        <a:latin typeface="Times New Roman"/>
                        <a:ea typeface="Times New Roman"/>
                      </a:endParaRPr>
                    </a:p>
                  </a:txBody>
                  <a:tcPr marL="61718" marR="61718" marT="0" marB="0"/>
                </a:tc>
              </a:tr>
              <a:tr h="157021">
                <a:tc>
                  <a:txBody>
                    <a:bodyPr/>
                    <a:lstStyle/>
                    <a:p>
                      <a:pPr algn="just">
                        <a:spcAft>
                          <a:spcPts val="0"/>
                        </a:spcAft>
                      </a:pPr>
                      <a:r>
                        <a:rPr lang="hr-HR" sz="900">
                          <a:effectLst/>
                        </a:rPr>
                        <a:t>9.Vrlo lako zapaljive materije</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10</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50</a:t>
                      </a:r>
                      <a:endParaRPr lang="x-none" sz="900">
                        <a:effectLst/>
                        <a:latin typeface="Times New Roman"/>
                        <a:ea typeface="Times New Roman"/>
                      </a:endParaRPr>
                    </a:p>
                  </a:txBody>
                  <a:tcPr marL="61718" marR="61718" marT="0" marB="0"/>
                </a:tc>
              </a:tr>
              <a:tr h="1099146">
                <a:tc>
                  <a:txBody>
                    <a:bodyPr/>
                    <a:lstStyle/>
                    <a:p>
                      <a:pPr algn="just">
                        <a:spcAft>
                          <a:spcPts val="0"/>
                        </a:spcAft>
                      </a:pPr>
                      <a:r>
                        <a:rPr lang="hr-HR" sz="900">
                          <a:effectLst/>
                        </a:rPr>
                        <a:t>10.Materije opasne za okolinu</a:t>
                      </a:r>
                      <a:endParaRPr lang="x-none" sz="900">
                        <a:effectLst/>
                      </a:endParaRPr>
                    </a:p>
                    <a:p>
                      <a:pPr>
                        <a:spcAft>
                          <a:spcPts val="0"/>
                        </a:spcAft>
                      </a:pPr>
                      <a:r>
                        <a:rPr lang="hr-HR" sz="900">
                          <a:effectLst/>
                        </a:rPr>
                        <a:t>i) R50 „vrlo toksično za vodene organizme“</a:t>
                      </a:r>
                      <a:endParaRPr lang="x-none" sz="900">
                        <a:effectLst/>
                      </a:endParaRPr>
                    </a:p>
                    <a:p>
                      <a:pPr>
                        <a:spcAft>
                          <a:spcPts val="0"/>
                        </a:spcAft>
                      </a:pPr>
                      <a:r>
                        <a:rPr lang="hr-HR" sz="900">
                          <a:effectLst/>
                        </a:rPr>
                        <a:t>ii) R51 „toksično za vodene organizme“ i R53 „može imati dugoročno negativne učinke na vodenu okolinu“ </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 </a:t>
                      </a:r>
                      <a:endParaRPr lang="x-none" sz="900">
                        <a:effectLst/>
                      </a:endParaRPr>
                    </a:p>
                    <a:p>
                      <a:pPr algn="ctr">
                        <a:spcAft>
                          <a:spcPts val="0"/>
                        </a:spcAft>
                      </a:pPr>
                      <a:r>
                        <a:rPr lang="hr-HR" sz="900">
                          <a:effectLst/>
                        </a:rPr>
                        <a:t>200</a:t>
                      </a:r>
                      <a:endParaRPr lang="x-none" sz="900">
                        <a:effectLst/>
                      </a:endParaRPr>
                    </a:p>
                    <a:p>
                      <a:pPr algn="ctr">
                        <a:spcAft>
                          <a:spcPts val="0"/>
                        </a:spcAft>
                      </a:pPr>
                      <a:r>
                        <a:rPr lang="hr-HR" sz="900">
                          <a:effectLst/>
                        </a:rPr>
                        <a:t> </a:t>
                      </a:r>
                      <a:endParaRPr lang="x-none" sz="900">
                        <a:effectLst/>
                      </a:endParaRPr>
                    </a:p>
                    <a:p>
                      <a:pPr algn="ctr">
                        <a:spcAft>
                          <a:spcPts val="0"/>
                        </a:spcAft>
                      </a:pPr>
                      <a:r>
                        <a:rPr lang="hr-HR" sz="900">
                          <a:effectLst/>
                        </a:rPr>
                        <a:t>500</a:t>
                      </a:r>
                      <a:endParaRPr lang="x-none" sz="900">
                        <a:effectLst/>
                        <a:latin typeface="Times New Roman"/>
                        <a:ea typeface="Times New Roman"/>
                      </a:endParaRPr>
                    </a:p>
                  </a:txBody>
                  <a:tcPr marL="61718" marR="61718" marT="0" marB="0"/>
                </a:tc>
                <a:tc>
                  <a:txBody>
                    <a:bodyPr/>
                    <a:lstStyle/>
                    <a:p>
                      <a:pPr algn="ctr">
                        <a:spcAft>
                          <a:spcPts val="0"/>
                        </a:spcAft>
                      </a:pPr>
                      <a:r>
                        <a:rPr lang="hr-HR" sz="900">
                          <a:effectLst/>
                        </a:rPr>
                        <a:t> </a:t>
                      </a:r>
                      <a:endParaRPr lang="x-none" sz="900">
                        <a:effectLst/>
                      </a:endParaRPr>
                    </a:p>
                    <a:p>
                      <a:pPr algn="ctr">
                        <a:spcAft>
                          <a:spcPts val="0"/>
                        </a:spcAft>
                      </a:pPr>
                      <a:r>
                        <a:rPr lang="hr-HR" sz="900">
                          <a:effectLst/>
                        </a:rPr>
                        <a:t>500</a:t>
                      </a:r>
                      <a:endParaRPr lang="x-none" sz="900">
                        <a:effectLst/>
                      </a:endParaRPr>
                    </a:p>
                    <a:p>
                      <a:pPr algn="ctr">
                        <a:spcAft>
                          <a:spcPts val="0"/>
                        </a:spcAft>
                      </a:pPr>
                      <a:r>
                        <a:rPr lang="hr-HR" sz="900">
                          <a:effectLst/>
                        </a:rPr>
                        <a:t> </a:t>
                      </a:r>
                      <a:endParaRPr lang="x-none" sz="900">
                        <a:effectLst/>
                      </a:endParaRPr>
                    </a:p>
                    <a:p>
                      <a:pPr algn="ctr">
                        <a:spcAft>
                          <a:spcPts val="0"/>
                        </a:spcAft>
                      </a:pPr>
                      <a:r>
                        <a:rPr lang="hr-HR" sz="900">
                          <a:effectLst/>
                        </a:rPr>
                        <a:t>2000</a:t>
                      </a:r>
                      <a:endParaRPr lang="x-none" sz="900">
                        <a:effectLst/>
                        <a:latin typeface="Times New Roman"/>
                        <a:ea typeface="Times New Roman"/>
                      </a:endParaRPr>
                    </a:p>
                  </a:txBody>
                  <a:tcPr marL="61718" marR="61718" marT="0" marB="0"/>
                </a:tc>
              </a:tr>
              <a:tr h="1413183">
                <a:tc>
                  <a:txBody>
                    <a:bodyPr/>
                    <a:lstStyle/>
                    <a:p>
                      <a:pPr algn="just">
                        <a:spcAft>
                          <a:spcPts val="0"/>
                        </a:spcAft>
                      </a:pPr>
                      <a:r>
                        <a:rPr lang="hr-HR" sz="900">
                          <a:effectLst/>
                        </a:rPr>
                        <a:t>11.Ostale materije koje nijesu svrstane ni u jednu od gore navedenih kategorija i u kombinaciji sa oznakom rizika</a:t>
                      </a:r>
                      <a:endParaRPr lang="x-none" sz="900">
                        <a:effectLst/>
                      </a:endParaRPr>
                    </a:p>
                    <a:p>
                      <a:pPr algn="just">
                        <a:spcAft>
                          <a:spcPts val="0"/>
                        </a:spcAft>
                      </a:pPr>
                      <a:r>
                        <a:rPr lang="hr-HR" sz="900">
                          <a:effectLst/>
                        </a:rPr>
                        <a:t>i) R14 “jaka reakcija s vodom“</a:t>
                      </a:r>
                      <a:endParaRPr lang="x-none" sz="900">
                        <a:effectLst/>
                      </a:endParaRPr>
                    </a:p>
                    <a:p>
                      <a:pPr>
                        <a:spcAft>
                          <a:spcPts val="0"/>
                        </a:spcAft>
                      </a:pPr>
                      <a:r>
                        <a:rPr lang="hr-HR" sz="900">
                          <a:effectLst/>
                        </a:rPr>
                        <a:t>ii)R29 „u dodiru s vodom oslobađa otrovne gasove“</a:t>
                      </a:r>
                      <a:endParaRPr lang="x-none" sz="900">
                        <a:effectLst/>
                      </a:endParaRPr>
                    </a:p>
                    <a:p>
                      <a:pPr>
                        <a:spcAft>
                          <a:spcPts val="0"/>
                        </a:spcAft>
                      </a:pPr>
                      <a:r>
                        <a:rPr lang="hr-HR" sz="900">
                          <a:effectLst/>
                        </a:rPr>
                        <a:t> </a:t>
                      </a:r>
                      <a:endParaRPr lang="x-none" sz="900">
                        <a:effectLst/>
                      </a:endParaRPr>
                    </a:p>
                    <a:p>
                      <a:pPr algn="just">
                        <a:spcAft>
                          <a:spcPts val="0"/>
                        </a:spcAft>
                      </a:pPr>
                      <a:r>
                        <a:rPr lang="hr-HR" sz="900">
                          <a:effectLst/>
                        </a:rPr>
                        <a:t> </a:t>
                      </a:r>
                      <a:endParaRPr lang="x-none" sz="900">
                        <a:effectLst/>
                        <a:latin typeface="Times New Roman"/>
                        <a:ea typeface="Times New Roman"/>
                      </a:endParaRPr>
                    </a:p>
                  </a:txBody>
                  <a:tcPr marL="61718" marR="61718" marT="0" marB="0"/>
                </a:tc>
                <a:tc>
                  <a:txBody>
                    <a:bodyPr/>
                    <a:lstStyle/>
                    <a:p>
                      <a:pPr algn="ctr">
                        <a:spcAft>
                          <a:spcPts val="0"/>
                        </a:spcAft>
                      </a:pPr>
                      <a:r>
                        <a:rPr lang="hr-HR" sz="900" dirty="0">
                          <a:effectLst/>
                        </a:rPr>
                        <a:t> </a:t>
                      </a:r>
                      <a:endParaRPr lang="x-none" sz="900" dirty="0">
                        <a:effectLst/>
                      </a:endParaRPr>
                    </a:p>
                    <a:p>
                      <a:pPr algn="ctr">
                        <a:spcAft>
                          <a:spcPts val="0"/>
                        </a:spcAft>
                      </a:pPr>
                      <a:r>
                        <a:rPr lang="hr-HR" sz="900" dirty="0">
                          <a:effectLst/>
                        </a:rPr>
                        <a:t> </a:t>
                      </a:r>
                      <a:endParaRPr lang="x-none" sz="900" dirty="0">
                        <a:effectLst/>
                      </a:endParaRPr>
                    </a:p>
                    <a:p>
                      <a:pPr algn="ctr">
                        <a:spcAft>
                          <a:spcPts val="0"/>
                        </a:spcAft>
                      </a:pPr>
                      <a:r>
                        <a:rPr lang="hr-HR" sz="900" dirty="0">
                          <a:effectLst/>
                        </a:rPr>
                        <a:t> </a:t>
                      </a:r>
                      <a:endParaRPr lang="x-none" sz="900" dirty="0">
                        <a:effectLst/>
                      </a:endParaRPr>
                    </a:p>
                    <a:p>
                      <a:pPr algn="ctr">
                        <a:spcAft>
                          <a:spcPts val="0"/>
                        </a:spcAft>
                      </a:pPr>
                      <a:r>
                        <a:rPr lang="hr-HR" sz="900" dirty="0">
                          <a:effectLst/>
                        </a:rPr>
                        <a:t> </a:t>
                      </a:r>
                      <a:endParaRPr lang="x-none" sz="900" dirty="0">
                        <a:effectLst/>
                      </a:endParaRPr>
                    </a:p>
                    <a:p>
                      <a:pPr algn="ctr">
                        <a:spcAft>
                          <a:spcPts val="0"/>
                        </a:spcAft>
                      </a:pPr>
                      <a:r>
                        <a:rPr lang="hr-HR" sz="900" dirty="0">
                          <a:effectLst/>
                        </a:rPr>
                        <a:t>100</a:t>
                      </a:r>
                      <a:endParaRPr lang="x-none" sz="900" dirty="0">
                        <a:effectLst/>
                      </a:endParaRPr>
                    </a:p>
                    <a:p>
                      <a:pPr algn="ctr">
                        <a:spcAft>
                          <a:spcPts val="0"/>
                        </a:spcAft>
                      </a:pPr>
                      <a:r>
                        <a:rPr lang="hr-HR" sz="900" dirty="0">
                          <a:effectLst/>
                        </a:rPr>
                        <a:t> </a:t>
                      </a:r>
                      <a:endParaRPr lang="x-none" sz="900" dirty="0">
                        <a:effectLst/>
                      </a:endParaRPr>
                    </a:p>
                    <a:p>
                      <a:pPr algn="ctr">
                        <a:spcAft>
                          <a:spcPts val="0"/>
                        </a:spcAft>
                      </a:pPr>
                      <a:r>
                        <a:rPr lang="hr-HR" sz="900" dirty="0">
                          <a:effectLst/>
                        </a:rPr>
                        <a:t>50</a:t>
                      </a:r>
                      <a:endParaRPr lang="x-none" sz="900" dirty="0">
                        <a:effectLst/>
                        <a:latin typeface="Times New Roman"/>
                        <a:ea typeface="Times New Roman"/>
                      </a:endParaRPr>
                    </a:p>
                  </a:txBody>
                  <a:tcPr marL="61718" marR="61718" marT="0" marB="0"/>
                </a:tc>
                <a:tc>
                  <a:txBody>
                    <a:bodyPr/>
                    <a:lstStyle/>
                    <a:p>
                      <a:pPr algn="ctr">
                        <a:spcAft>
                          <a:spcPts val="0"/>
                        </a:spcAft>
                      </a:pPr>
                      <a:r>
                        <a:rPr lang="hr-HR" sz="900" dirty="0">
                          <a:effectLst/>
                        </a:rPr>
                        <a:t> </a:t>
                      </a:r>
                      <a:endParaRPr lang="x-none" sz="900" dirty="0">
                        <a:effectLst/>
                      </a:endParaRPr>
                    </a:p>
                    <a:p>
                      <a:pPr algn="ctr">
                        <a:spcAft>
                          <a:spcPts val="0"/>
                        </a:spcAft>
                      </a:pPr>
                      <a:r>
                        <a:rPr lang="hr-HR" sz="900" dirty="0">
                          <a:effectLst/>
                        </a:rPr>
                        <a:t> </a:t>
                      </a:r>
                      <a:endParaRPr lang="x-none" sz="900" dirty="0">
                        <a:effectLst/>
                      </a:endParaRPr>
                    </a:p>
                    <a:p>
                      <a:pPr algn="ctr">
                        <a:spcAft>
                          <a:spcPts val="0"/>
                        </a:spcAft>
                      </a:pPr>
                      <a:r>
                        <a:rPr lang="hr-HR" sz="900" dirty="0">
                          <a:effectLst/>
                        </a:rPr>
                        <a:t> </a:t>
                      </a:r>
                      <a:endParaRPr lang="x-none" sz="900" dirty="0">
                        <a:effectLst/>
                      </a:endParaRPr>
                    </a:p>
                    <a:p>
                      <a:pPr algn="ctr">
                        <a:spcAft>
                          <a:spcPts val="0"/>
                        </a:spcAft>
                      </a:pPr>
                      <a:r>
                        <a:rPr lang="hr-HR" sz="900" dirty="0">
                          <a:effectLst/>
                        </a:rPr>
                        <a:t> </a:t>
                      </a:r>
                      <a:endParaRPr lang="x-none" sz="900" dirty="0">
                        <a:effectLst/>
                      </a:endParaRPr>
                    </a:p>
                    <a:p>
                      <a:pPr algn="ctr">
                        <a:spcAft>
                          <a:spcPts val="0"/>
                        </a:spcAft>
                      </a:pPr>
                      <a:r>
                        <a:rPr lang="hr-HR" sz="900" dirty="0">
                          <a:effectLst/>
                        </a:rPr>
                        <a:t>500</a:t>
                      </a:r>
                      <a:endParaRPr lang="x-none" sz="900" dirty="0">
                        <a:effectLst/>
                      </a:endParaRPr>
                    </a:p>
                    <a:p>
                      <a:pPr algn="ctr">
                        <a:spcAft>
                          <a:spcPts val="0"/>
                        </a:spcAft>
                      </a:pPr>
                      <a:r>
                        <a:rPr lang="hr-HR" sz="900" dirty="0">
                          <a:effectLst/>
                        </a:rPr>
                        <a:t> </a:t>
                      </a:r>
                      <a:endParaRPr lang="x-none" sz="900" dirty="0">
                        <a:effectLst/>
                      </a:endParaRPr>
                    </a:p>
                    <a:p>
                      <a:pPr algn="ctr">
                        <a:spcAft>
                          <a:spcPts val="0"/>
                        </a:spcAft>
                      </a:pPr>
                      <a:r>
                        <a:rPr lang="hr-HR" sz="900" dirty="0">
                          <a:effectLst/>
                        </a:rPr>
                        <a:t>200</a:t>
                      </a:r>
                      <a:endParaRPr lang="x-none" sz="900" dirty="0">
                        <a:effectLst/>
                        <a:latin typeface="Times New Roman"/>
                        <a:ea typeface="Times New Roman"/>
                      </a:endParaRPr>
                    </a:p>
                  </a:txBody>
                  <a:tcPr marL="61718" marR="61718" marT="0" marB="0"/>
                </a:tc>
              </a:tr>
            </a:tbl>
          </a:graphicData>
        </a:graphic>
      </p:graphicFrame>
    </p:spTree>
    <p:extLst>
      <p:ext uri="{BB962C8B-B14F-4D97-AF65-F5344CB8AC3E}">
        <p14:creationId xmlns:p14="http://schemas.microsoft.com/office/powerpoint/2010/main" xmlns="" val="3539314353"/>
      </p:ext>
    </p:extLst>
  </p:cSld>
  <p:clrMapOvr>
    <a:masterClrMapping/>
  </p:clrMapOvr>
  <p:transition spd="slow" advClick="0">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229600" cy="6477000"/>
          </a:xfrm>
        </p:spPr>
        <p:txBody>
          <a:bodyPr>
            <a:normAutofit fontScale="47500" lnSpcReduction="20000"/>
          </a:bodyPr>
          <a:lstStyle/>
          <a:p>
            <a:pPr marL="0" indent="0" algn="ctr">
              <a:buNone/>
            </a:pPr>
            <a:r>
              <a:rPr lang="hr-HR" sz="5600" b="1" u="sng" dirty="0" smtClean="0">
                <a:latin typeface="Arial" panose="020B0604020202020204" pitchFamily="34" charset="0"/>
                <a:cs typeface="Arial" panose="020B0604020202020204" pitchFamily="34" charset="0"/>
              </a:rPr>
              <a:t>ZAKONSKE </a:t>
            </a:r>
            <a:r>
              <a:rPr lang="hr-HR" sz="5600" b="1" u="sng" dirty="0">
                <a:latin typeface="Arial" panose="020B0604020202020204" pitchFamily="34" charset="0"/>
                <a:cs typeface="Arial" panose="020B0604020202020204" pitchFamily="34" charset="0"/>
              </a:rPr>
              <a:t>OBAVEZE OPERATERA SEVESO POSTROJENJA</a:t>
            </a:r>
            <a:endParaRPr lang="x-none" sz="5600" b="1" u="sng" dirty="0">
              <a:latin typeface="Arial" panose="020B0604020202020204" pitchFamily="34" charset="0"/>
              <a:cs typeface="Arial" panose="020B0604020202020204" pitchFamily="34" charset="0"/>
            </a:endParaRPr>
          </a:p>
          <a:p>
            <a:pPr marL="0" indent="0" algn="just">
              <a:buNone/>
            </a:pPr>
            <a:r>
              <a:rPr lang="hr-HR" sz="4300" b="1" dirty="0">
                <a:latin typeface="Arial" panose="020B0604020202020204" pitchFamily="34" charset="0"/>
                <a:cs typeface="Arial" panose="020B0604020202020204" pitchFamily="34" charset="0"/>
              </a:rPr>
              <a:t> </a:t>
            </a:r>
            <a:endParaRPr lang="x-none" sz="4300" dirty="0">
              <a:latin typeface="Arial" panose="020B0604020202020204" pitchFamily="34" charset="0"/>
              <a:cs typeface="Arial" panose="020B0604020202020204" pitchFamily="34" charset="0"/>
            </a:endParaRPr>
          </a:p>
          <a:p>
            <a:pPr algn="just"/>
            <a:r>
              <a:rPr lang="x-none" sz="4300" dirty="0" smtClean="0">
                <a:latin typeface="Arial" panose="020B0604020202020204" pitchFamily="34" charset="0"/>
                <a:cs typeface="Arial" panose="020B0604020202020204" pitchFamily="34" charset="0"/>
              </a:rPr>
              <a:t>Operater </a:t>
            </a:r>
            <a:r>
              <a:rPr lang="x-none" sz="4300" dirty="0">
                <a:latin typeface="Arial" panose="020B0604020202020204" pitchFamily="34" charset="0"/>
                <a:cs typeface="Arial" panose="020B0604020202020204" pitchFamily="34" charset="0"/>
              </a:rPr>
              <a:t>Seveso postrojenja, odnosno kompleksa u kome se obavljaju aktivnosti u kojima je prisutna ili može biti prisutna jedna ili više opasnih materija, u jednakim ili većim količinama od propisanih, dužan je da dostavi </a:t>
            </a:r>
            <a:r>
              <a:rPr lang="x-none" sz="4300" dirty="0">
                <a:solidFill>
                  <a:srgbClr val="FF0000"/>
                </a:solidFill>
                <a:latin typeface="Arial" panose="020B0604020202020204" pitchFamily="34" charset="0"/>
                <a:cs typeface="Arial" panose="020B0604020202020204" pitchFamily="34" charset="0"/>
              </a:rPr>
              <a:t>Obavještenje</a:t>
            </a:r>
            <a:r>
              <a:rPr lang="x-none" sz="4300" dirty="0">
                <a:latin typeface="Arial" panose="020B0604020202020204" pitchFamily="34" charset="0"/>
                <a:cs typeface="Arial" panose="020B0604020202020204" pitchFamily="34" charset="0"/>
              </a:rPr>
              <a:t>, odnosno izradi</a:t>
            </a:r>
            <a:r>
              <a:rPr lang="x-none" sz="4300" dirty="0">
                <a:solidFill>
                  <a:srgbClr val="FF0000"/>
                </a:solidFill>
                <a:latin typeface="Arial" panose="020B0604020202020204" pitchFamily="34" charset="0"/>
                <a:cs typeface="Arial" panose="020B0604020202020204" pitchFamily="34" charset="0"/>
              </a:rPr>
              <a:t> Plan prevencije udesa ili Izvještaj o bezbjednosti i Plan zaštite od udesa</a:t>
            </a:r>
            <a:r>
              <a:rPr lang="x-none" sz="4300" dirty="0">
                <a:latin typeface="Arial" panose="020B0604020202020204" pitchFamily="34" charset="0"/>
                <a:cs typeface="Arial" panose="020B0604020202020204" pitchFamily="34" charset="0"/>
              </a:rPr>
              <a:t>, u zavisnosti od količina opasnih materija kojima vrši te aktivnosti</a:t>
            </a:r>
            <a:r>
              <a:rPr lang="x-none" sz="4300" dirty="0" smtClean="0">
                <a:latin typeface="Arial" panose="020B0604020202020204" pitchFamily="34" charset="0"/>
                <a:cs typeface="Arial" panose="020B0604020202020204" pitchFamily="34" charset="0"/>
              </a:rPr>
              <a:t>.</a:t>
            </a:r>
          </a:p>
          <a:p>
            <a:pPr algn="just"/>
            <a:endParaRPr lang="x-none" sz="4300" dirty="0">
              <a:latin typeface="Arial" panose="020B0604020202020204" pitchFamily="34" charset="0"/>
              <a:cs typeface="Arial" panose="020B0604020202020204" pitchFamily="34" charset="0"/>
            </a:endParaRPr>
          </a:p>
          <a:p>
            <a:pPr algn="just"/>
            <a:r>
              <a:rPr lang="x-none" sz="4300" dirty="0" smtClean="0">
                <a:latin typeface="Arial" panose="020B0604020202020204" pitchFamily="34" charset="0"/>
                <a:cs typeface="Arial" panose="020B0604020202020204" pitchFamily="34" charset="0"/>
              </a:rPr>
              <a:t>Popis </a:t>
            </a:r>
            <a:r>
              <a:rPr lang="x-none" sz="4300" dirty="0">
                <a:latin typeface="Arial" panose="020B0604020202020204" pitchFamily="34" charset="0"/>
                <a:cs typeface="Arial" panose="020B0604020202020204" pitchFamily="34" charset="0"/>
              </a:rPr>
              <a:t>vrsta opasnih materija, način utvrđivanja količina, dozvoljene količine i kriterijume za kategorizaciju i karakterizaciju opasnih materija, sadržaj Obavještenja, Plana prevencije udesa, Izvještaja o bezbjednosti i Plan zaštite od udesa, u zavisnosti od količina opasnih materija, kao i druga pitanja od značaja za postupak sprječavanja udesa, </a:t>
            </a:r>
            <a:r>
              <a:rPr lang="x-none" sz="4300" dirty="0">
                <a:solidFill>
                  <a:srgbClr val="FF0000"/>
                </a:solidFill>
                <a:latin typeface="Arial" panose="020B0604020202020204" pitchFamily="34" charset="0"/>
                <a:cs typeface="Arial" panose="020B0604020202020204" pitchFamily="34" charset="0"/>
              </a:rPr>
              <a:t>bliže se uređuje propisom Vlade</a:t>
            </a:r>
            <a:r>
              <a:rPr lang="x-none" sz="4300" dirty="0" smtClean="0">
                <a:solidFill>
                  <a:srgbClr val="FF0000"/>
                </a:solidFill>
                <a:latin typeface="Arial" panose="020B0604020202020204" pitchFamily="34" charset="0"/>
                <a:cs typeface="Arial" panose="020B0604020202020204" pitchFamily="34" charset="0"/>
              </a:rPr>
              <a:t>.</a:t>
            </a:r>
          </a:p>
          <a:p>
            <a:pPr marL="0" indent="0" algn="just">
              <a:buNone/>
            </a:pPr>
            <a:endParaRPr lang="x-none" sz="4300" dirty="0">
              <a:latin typeface="Arial" panose="020B0604020202020204" pitchFamily="34" charset="0"/>
              <a:cs typeface="Arial" panose="020B0604020202020204" pitchFamily="34" charset="0"/>
            </a:endParaRPr>
          </a:p>
          <a:p>
            <a:pPr algn="just"/>
            <a:r>
              <a:rPr lang="x-none" sz="4300" dirty="0" smtClean="0">
                <a:latin typeface="Arial" panose="020B0604020202020204" pitchFamily="34" charset="0"/>
                <a:cs typeface="Arial" panose="020B0604020202020204" pitchFamily="34" charset="0"/>
              </a:rPr>
              <a:t>U </a:t>
            </a:r>
            <a:r>
              <a:rPr lang="x-none" sz="4300" dirty="0">
                <a:latin typeface="Arial" panose="020B0604020202020204" pitchFamily="34" charset="0"/>
                <a:cs typeface="Arial" panose="020B0604020202020204" pitchFamily="34" charset="0"/>
              </a:rPr>
              <a:t>Crnoj Gori za sada nije izrađen spisak postrojenja koja podliježu obavezama iz Seveso II direktive dok je u Srbiji izrađen preliminarni spisak postrojenja koja podliježu obavezama iz Seveso II Direktive i među njima su se našla sljedeća elektroenergetske postrojenja: TENT A i B, TE Kolubara, TE Kostolac A i B itd.</a:t>
            </a:r>
          </a:p>
          <a:p>
            <a:pPr marL="0" indent="0" algn="just">
              <a:buNone/>
            </a:pPr>
            <a:endParaRPr lang="x-none" sz="4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800847480"/>
      </p:ext>
    </p:extLst>
  </p:cSld>
  <p:clrMapOvr>
    <a:masterClrMapping/>
  </p:clrMapOvr>
  <p:transition spd="slow" advClick="0">
    <p:plu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229600" cy="6049963"/>
          </a:xfrm>
        </p:spPr>
        <p:txBody>
          <a:bodyPr>
            <a:normAutofit/>
          </a:bodyPr>
          <a:lstStyle/>
          <a:p>
            <a:pPr marL="0" lvl="0" indent="0" algn="ctr">
              <a:buNone/>
            </a:pPr>
            <a:r>
              <a:rPr lang="hr-HR" sz="1800" b="1" dirty="0">
                <a:solidFill>
                  <a:prstClr val="black"/>
                </a:solidFill>
                <a:latin typeface="Arial" panose="020B0604020202020204" pitchFamily="34" charset="0"/>
                <a:cs typeface="Arial" panose="020B0604020202020204" pitchFamily="34" charset="0"/>
              </a:rPr>
              <a:t>ZAKONSKE OBAVEZE OPERATERA POSTROJENJA KOJA NIJESU SEVESO ALI KOJI IMAJU OPASNE MATERIJE</a:t>
            </a:r>
          </a:p>
          <a:p>
            <a:pPr marL="0" lvl="0" indent="0" algn="ctr">
              <a:buNone/>
            </a:pPr>
            <a:r>
              <a:rPr lang="hr-HR" sz="1800" b="1" dirty="0">
                <a:solidFill>
                  <a:prstClr val="black"/>
                </a:solidFill>
                <a:latin typeface="Arial" panose="020B0604020202020204" pitchFamily="34" charset="0"/>
                <a:cs typeface="Arial" panose="020B0604020202020204" pitchFamily="34" charset="0"/>
              </a:rPr>
              <a:t> </a:t>
            </a:r>
            <a:endParaRPr lang="x-none" sz="1800" dirty="0">
              <a:solidFill>
                <a:prstClr val="black"/>
              </a:solidFill>
              <a:latin typeface="Arial" panose="020B0604020202020204" pitchFamily="34" charset="0"/>
              <a:cs typeface="Arial" panose="020B0604020202020204" pitchFamily="34" charset="0"/>
            </a:endParaRPr>
          </a:p>
          <a:p>
            <a:pPr lvl="0" algn="just"/>
            <a:r>
              <a:rPr lang="x-none" sz="1800" dirty="0">
                <a:solidFill>
                  <a:prstClr val="black"/>
                </a:solidFill>
                <a:latin typeface="Arial" panose="020B0604020202020204" pitchFamily="34" charset="0"/>
                <a:cs typeface="Arial" panose="020B0604020202020204" pitchFamily="34" charset="0"/>
              </a:rPr>
              <a:t>Postrojenja koja imaju značajne količine opasnih materija na svojoj lokaciji, ali koja nisu Seveso postrojenja, tj. imaju manje količine opasnih materija od dozvoljenih dužna su prema Zakonu o zaštiti i spašavanju da izrade </a:t>
            </a:r>
            <a:r>
              <a:rPr lang="hr-HR" sz="1800" dirty="0">
                <a:solidFill>
                  <a:srgbClr val="FF0000"/>
                </a:solidFill>
                <a:latin typeface="Arial" panose="020B0604020202020204" pitchFamily="34" charset="0"/>
                <a:cs typeface="Arial" panose="020B0604020202020204" pitchFamily="34" charset="0"/>
              </a:rPr>
              <a:t>Plan za zaštitu i spašavanje (Preduzetni plan)</a:t>
            </a:r>
            <a:r>
              <a:rPr lang="hr-HR" sz="1800" dirty="0">
                <a:solidFill>
                  <a:prstClr val="black"/>
                </a:solidFill>
                <a:latin typeface="Arial" panose="020B0604020202020204" pitchFamily="34" charset="0"/>
                <a:cs typeface="Arial" panose="020B0604020202020204" pitchFamily="34" charset="0"/>
              </a:rPr>
              <a:t> a na osnovu </a:t>
            </a:r>
            <a:r>
              <a:rPr lang="hr-HR" sz="1800" dirty="0" smtClean="0">
                <a:solidFill>
                  <a:srgbClr val="FF0000"/>
                </a:solidFill>
                <a:latin typeface="Arial" panose="020B0604020202020204" pitchFamily="34" charset="0"/>
                <a:cs typeface="Arial" panose="020B0604020202020204" pitchFamily="34" charset="0"/>
              </a:rPr>
              <a:t>Elaborata </a:t>
            </a:r>
            <a:r>
              <a:rPr lang="hr-HR" sz="1800" dirty="0">
                <a:solidFill>
                  <a:srgbClr val="FF0000"/>
                </a:solidFill>
                <a:latin typeface="Arial" panose="020B0604020202020204" pitchFamily="34" charset="0"/>
                <a:cs typeface="Arial" panose="020B0604020202020204" pitchFamily="34" charset="0"/>
              </a:rPr>
              <a:t>o procjeni ugroženosti </a:t>
            </a:r>
            <a:r>
              <a:rPr lang="hr-HR" sz="1800" dirty="0">
                <a:solidFill>
                  <a:prstClr val="black"/>
                </a:solidFill>
                <a:latin typeface="Arial" panose="020B0604020202020204" pitchFamily="34" charset="0"/>
                <a:cs typeface="Arial" panose="020B0604020202020204" pitchFamily="34" charset="0"/>
              </a:rPr>
              <a:t>koji čini sastavni dio Plana</a:t>
            </a:r>
            <a:r>
              <a:rPr lang="hr-HR" sz="1800" dirty="0" smtClean="0">
                <a:solidFill>
                  <a:prstClr val="black"/>
                </a:solidFill>
                <a:latin typeface="Arial" panose="020B0604020202020204" pitchFamily="34" charset="0"/>
                <a:cs typeface="Arial" panose="020B0604020202020204" pitchFamily="34" charset="0"/>
              </a:rPr>
              <a:t>.</a:t>
            </a:r>
          </a:p>
          <a:p>
            <a:pPr marL="0" lvl="0" indent="0" algn="just">
              <a:buNone/>
            </a:pPr>
            <a:endParaRPr lang="x-none" sz="1800" dirty="0">
              <a:solidFill>
                <a:prstClr val="black"/>
              </a:solidFill>
              <a:latin typeface="Arial" panose="020B0604020202020204" pitchFamily="34" charset="0"/>
              <a:cs typeface="Arial" panose="020B0604020202020204" pitchFamily="34" charset="0"/>
            </a:endParaRPr>
          </a:p>
          <a:p>
            <a:pPr lvl="0" algn="just"/>
            <a:r>
              <a:rPr lang="sr-Latn-CS" sz="1800" dirty="0">
                <a:solidFill>
                  <a:prstClr val="black"/>
                </a:solidFill>
                <a:latin typeface="Arial" panose="020B0604020202020204" pitchFamily="34" charset="0"/>
                <a:cs typeface="Arial" panose="020B0604020202020204" pitchFamily="34" charset="0"/>
              </a:rPr>
              <a:t>Metodologija za izradu elaborata o procjeni ugroženosti, odnosno planova za zaštitu </a:t>
            </a:r>
            <a:r>
              <a:rPr lang="sr-Latn-CS" sz="1800" dirty="0" smtClean="0">
                <a:solidFill>
                  <a:prstClr val="black"/>
                </a:solidFill>
                <a:latin typeface="Arial" panose="020B0604020202020204" pitchFamily="34" charset="0"/>
                <a:cs typeface="Arial" panose="020B0604020202020204" pitchFamily="34" charset="0"/>
              </a:rPr>
              <a:t>i spašavanje </a:t>
            </a:r>
            <a:r>
              <a:rPr lang="sr-Latn-CS" sz="1800" dirty="0">
                <a:solidFill>
                  <a:prstClr val="black"/>
                </a:solidFill>
                <a:latin typeface="Arial" panose="020B0604020202020204" pitchFamily="34" charset="0"/>
                <a:cs typeface="Arial" panose="020B0604020202020204" pitchFamily="34" charset="0"/>
              </a:rPr>
              <a:t>utvrđuje se propisom Ministarstva</a:t>
            </a:r>
            <a:r>
              <a:rPr lang="sr-Latn-CS" sz="1800" dirty="0" smtClean="0">
                <a:solidFill>
                  <a:prstClr val="black"/>
                </a:solidFill>
                <a:latin typeface="Arial" panose="020B0604020202020204" pitchFamily="34" charset="0"/>
                <a:cs typeface="Arial" panose="020B0604020202020204" pitchFamily="34" charset="0"/>
              </a:rPr>
              <a:t>.</a:t>
            </a:r>
          </a:p>
          <a:p>
            <a:pPr marL="0" lvl="0" indent="0" algn="just">
              <a:buNone/>
            </a:pPr>
            <a:endParaRPr lang="x-none" sz="1800" dirty="0">
              <a:solidFill>
                <a:prstClr val="black"/>
              </a:solidFill>
              <a:latin typeface="Arial" panose="020B0604020202020204" pitchFamily="34" charset="0"/>
              <a:cs typeface="Arial" panose="020B0604020202020204" pitchFamily="34" charset="0"/>
            </a:endParaRPr>
          </a:p>
          <a:p>
            <a:pPr lvl="0" algn="just"/>
            <a:r>
              <a:rPr lang="sr-Latn-CS" sz="1800" dirty="0">
                <a:solidFill>
                  <a:prstClr val="black"/>
                </a:solidFill>
                <a:latin typeface="Arial" panose="020B0604020202020204" pitchFamily="34" charset="0"/>
                <a:cs typeface="Arial" panose="020B0604020202020204" pitchFamily="34" charset="0"/>
              </a:rPr>
              <a:t>Privredna društva, druga pravna lica i preduzetnici koji obavljaju djelatnost koja može ugroziti život ili zdravlje ljudi ili životnu sredinu, a naročito pravna lica koja vrše poslove proizvodnje, prenosa i distribucije električne energije i vode dužna su da izrade preduzetne </a:t>
            </a:r>
            <a:r>
              <a:rPr lang="sr-Latn-CS" sz="1800" dirty="0" smtClean="0">
                <a:solidFill>
                  <a:prstClr val="black"/>
                </a:solidFill>
                <a:latin typeface="Arial" panose="020B0604020202020204" pitchFamily="34" charset="0"/>
                <a:cs typeface="Arial" panose="020B0604020202020204" pitchFamily="34" charset="0"/>
              </a:rPr>
              <a:t>planove.</a:t>
            </a:r>
            <a:endParaRPr lang="sr-Latn-CS" sz="1800" dirty="0" smtClean="0">
              <a:solidFill>
                <a:prstClr val="black"/>
              </a:solidFill>
              <a:latin typeface="Arial" panose="020B0604020202020204" pitchFamily="34" charset="0"/>
              <a:cs typeface="Arial" panose="020B0604020202020204" pitchFamily="34" charset="0"/>
            </a:endParaRPr>
          </a:p>
          <a:p>
            <a:pPr marL="0" lvl="0" indent="0" algn="just">
              <a:buNone/>
            </a:pPr>
            <a:endParaRPr lang="x-none" sz="1800" dirty="0">
              <a:solidFill>
                <a:prstClr val="black"/>
              </a:solidFill>
              <a:latin typeface="Arial" panose="020B0604020202020204" pitchFamily="34" charset="0"/>
              <a:cs typeface="Arial" panose="020B0604020202020204" pitchFamily="34" charset="0"/>
            </a:endParaRPr>
          </a:p>
          <a:p>
            <a:pPr lvl="0" algn="just"/>
            <a:r>
              <a:rPr lang="sr-Latn-CS" sz="1800" dirty="0">
                <a:solidFill>
                  <a:prstClr val="black"/>
                </a:solidFill>
                <a:latin typeface="Arial" panose="020B0604020202020204" pitchFamily="34" charset="0"/>
                <a:cs typeface="Arial" panose="020B0604020202020204" pitchFamily="34" charset="0"/>
              </a:rPr>
              <a:t>Preduzetni planovi privrednih društava moraju biti usaglašeni sa nacionalnim akcionim planovima i sa opštinskim planovima.</a:t>
            </a:r>
            <a:endParaRPr lang="x-none" sz="1800" dirty="0">
              <a:solidFill>
                <a:prstClr val="black"/>
              </a:solidFill>
              <a:latin typeface="Arial" panose="020B0604020202020204" pitchFamily="34" charset="0"/>
              <a:cs typeface="Arial" panose="020B0604020202020204" pitchFamily="34" charset="0"/>
            </a:endParaRPr>
          </a:p>
          <a:p>
            <a:pPr lvl="0"/>
            <a:endParaRPr lang="x-none" sz="1800" dirty="0">
              <a:solidFill>
                <a:prstClr val="black"/>
              </a:solidFill>
            </a:endParaRPr>
          </a:p>
          <a:p>
            <a:endParaRPr lang="x-none" sz="1800" dirty="0"/>
          </a:p>
        </p:txBody>
      </p:sp>
    </p:spTree>
    <p:extLst>
      <p:ext uri="{BB962C8B-B14F-4D97-AF65-F5344CB8AC3E}">
        <p14:creationId xmlns:p14="http://schemas.microsoft.com/office/powerpoint/2010/main" xmlns="" val="401111015"/>
      </p:ext>
    </p:extLst>
  </p:cSld>
  <p:clrMapOvr>
    <a:masterClrMapping/>
  </p:clrMapOvr>
  <p:transition spd="slow" advClick="0">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944562"/>
          </a:xfrm>
        </p:spPr>
        <p:txBody>
          <a:bodyPr>
            <a:normAutofit fontScale="90000"/>
          </a:bodyPr>
          <a:lstStyle/>
          <a:p>
            <a:r>
              <a:rPr lang="x-none" sz="2800" b="1" dirty="0" smtClean="0">
                <a:latin typeface="Arial" panose="020B0604020202020204" pitchFamily="34" charset="0"/>
                <a:cs typeface="Arial" panose="020B0604020202020204" pitchFamily="34" charset="0"/>
              </a:rPr>
              <a:t>Elaborat o procjeni ugroženosti i Preduzetni planovi</a:t>
            </a:r>
            <a:endParaRPr lang="x-none"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983163"/>
          </a:xfrm>
        </p:spPr>
        <p:txBody>
          <a:bodyPr>
            <a:normAutofit fontScale="25000" lnSpcReduction="20000"/>
          </a:bodyPr>
          <a:lstStyle/>
          <a:p>
            <a:pPr marL="0" indent="0">
              <a:buNone/>
            </a:pPr>
            <a:r>
              <a:rPr lang="sr-Latn-CS" sz="4800" dirty="0">
                <a:latin typeface="Arial" panose="020B0604020202020204" pitchFamily="34" charset="0"/>
                <a:cs typeface="Arial" panose="020B0604020202020204" pitchFamily="34" charset="0"/>
              </a:rPr>
              <a:t> </a:t>
            </a:r>
            <a:endParaRPr lang="x-none" sz="4800" dirty="0">
              <a:latin typeface="Arial" panose="020B0604020202020204" pitchFamily="34" charset="0"/>
              <a:cs typeface="Arial" panose="020B0604020202020204" pitchFamily="34" charset="0"/>
            </a:endParaRPr>
          </a:p>
          <a:p>
            <a:pPr algn="just"/>
            <a:r>
              <a:rPr lang="sr-Latn-CS" sz="7200" dirty="0" smtClean="0">
                <a:latin typeface="Arial" panose="020B0604020202020204" pitchFamily="34" charset="0"/>
                <a:cs typeface="Arial" panose="020B0604020202020204" pitchFamily="34" charset="0"/>
              </a:rPr>
              <a:t>Prilikom izrade </a:t>
            </a:r>
            <a:r>
              <a:rPr lang="sr-Latn-CS" sz="7200" dirty="0" smtClean="0">
                <a:solidFill>
                  <a:srgbClr val="FF0000"/>
                </a:solidFill>
                <a:latin typeface="Arial" panose="020B0604020202020204" pitchFamily="34" charset="0"/>
                <a:cs typeface="Arial" panose="020B0604020202020204" pitchFamily="34" charset="0"/>
              </a:rPr>
              <a:t>Elaborata</a:t>
            </a:r>
            <a:r>
              <a:rPr lang="sr-Latn-CS" sz="7200" dirty="0" smtClean="0">
                <a:latin typeface="Arial" panose="020B0604020202020204" pitchFamily="34" charset="0"/>
                <a:cs typeface="Arial" panose="020B0604020202020204" pitchFamily="34" charset="0"/>
              </a:rPr>
              <a:t> moraju se koristiti definicije nesreća koje su sadržane u Zakonu o zaštiti i spašavanju i Nacionalnoj strategiji za vanredne situacije</a:t>
            </a:r>
            <a:r>
              <a:rPr lang="sr-Latn-CS" sz="7200" dirty="0">
                <a:latin typeface="Arial" panose="020B0604020202020204" pitchFamily="34" charset="0"/>
                <a:cs typeface="Arial" panose="020B0604020202020204" pitchFamily="34" charset="0"/>
              </a:rPr>
              <a:t> </a:t>
            </a:r>
            <a:r>
              <a:rPr lang="sr-Latn-CS" sz="7200" dirty="0" smtClean="0">
                <a:latin typeface="Arial" panose="020B0604020202020204" pitchFamily="34" charset="0"/>
                <a:cs typeface="Arial" panose="020B0604020202020204" pitchFamily="34" charset="0"/>
              </a:rPr>
              <a:t>a o Nacrtu elaborata se pribavlja mišljenje Ministarstva. Elaborati se moraju stalno ažurirati, zbog čega podliježu obaveznoj godišnjoj analizi.</a:t>
            </a:r>
            <a:r>
              <a:rPr lang="sr-Latn-CS" sz="7200" dirty="0">
                <a:latin typeface="Arial" panose="020B0604020202020204" pitchFamily="34" charset="0"/>
                <a:cs typeface="Arial" panose="020B0604020202020204" pitchFamily="34" charset="0"/>
              </a:rPr>
              <a:t> </a:t>
            </a:r>
            <a:endParaRPr lang="sr-Latn-CS" sz="7200" dirty="0" smtClean="0">
              <a:latin typeface="Arial" panose="020B0604020202020204" pitchFamily="34" charset="0"/>
              <a:cs typeface="Arial" panose="020B0604020202020204" pitchFamily="34" charset="0"/>
            </a:endParaRPr>
          </a:p>
          <a:p>
            <a:pPr marL="0" indent="0" algn="just">
              <a:buNone/>
            </a:pPr>
            <a:endParaRPr lang="x-none" sz="7200" dirty="0">
              <a:latin typeface="Arial" panose="020B0604020202020204" pitchFamily="34" charset="0"/>
              <a:cs typeface="Arial" panose="020B0604020202020204" pitchFamily="34" charset="0"/>
            </a:endParaRPr>
          </a:p>
          <a:p>
            <a:pPr algn="just"/>
            <a:r>
              <a:rPr lang="sr-Latn-CS" sz="7200" dirty="0" smtClean="0">
                <a:latin typeface="Arial" panose="020B0604020202020204" pitchFamily="34" charset="0"/>
                <a:cs typeface="Arial" panose="020B0604020202020204" pitchFamily="34" charset="0"/>
              </a:rPr>
              <a:t>Za </a:t>
            </a:r>
            <a:r>
              <a:rPr lang="sr-Latn-CS" sz="7200" dirty="0">
                <a:latin typeface="Arial" panose="020B0604020202020204" pitchFamily="34" charset="0"/>
                <a:cs typeface="Arial" panose="020B0604020202020204" pitchFamily="34" charset="0"/>
              </a:rPr>
              <a:t>izradu </a:t>
            </a:r>
            <a:r>
              <a:rPr lang="sr-Latn-CS" sz="7200" dirty="0" smtClean="0">
                <a:solidFill>
                  <a:srgbClr val="FF0000"/>
                </a:solidFill>
                <a:latin typeface="Arial" panose="020B0604020202020204" pitchFamily="34" charset="0"/>
                <a:cs typeface="Arial" panose="020B0604020202020204" pitchFamily="34" charset="0"/>
              </a:rPr>
              <a:t>Preduzetnih </a:t>
            </a:r>
            <a:r>
              <a:rPr lang="sr-Latn-CS" sz="7200" dirty="0">
                <a:solidFill>
                  <a:srgbClr val="FF0000"/>
                </a:solidFill>
                <a:latin typeface="Arial" panose="020B0604020202020204" pitchFamily="34" charset="0"/>
                <a:cs typeface="Arial" panose="020B0604020202020204" pitchFamily="34" charset="0"/>
              </a:rPr>
              <a:t>planova</a:t>
            </a:r>
            <a:r>
              <a:rPr lang="sr-Latn-CS" sz="7200" dirty="0">
                <a:latin typeface="Arial" panose="020B0604020202020204" pitchFamily="34" charset="0"/>
                <a:cs typeface="Arial" panose="020B0604020202020204" pitchFamily="34" charset="0"/>
              </a:rPr>
              <a:t>, analiziraju se podaci o nesrećama, koje mogu nastati u privrednom društvu i procjenjuju sledeći elementi</a:t>
            </a:r>
            <a:r>
              <a:rPr lang="sr-Latn-CS" sz="7200" dirty="0" smtClean="0">
                <a:latin typeface="Arial" panose="020B0604020202020204" pitchFamily="34" charset="0"/>
                <a:cs typeface="Arial" panose="020B0604020202020204" pitchFamily="34" charset="0"/>
              </a:rPr>
              <a:t>:</a:t>
            </a:r>
          </a:p>
          <a:p>
            <a:pPr marL="0" indent="0" algn="just">
              <a:buNone/>
            </a:pPr>
            <a:endParaRPr lang="x-none" sz="7200" dirty="0">
              <a:latin typeface="Arial" panose="020B0604020202020204" pitchFamily="34" charset="0"/>
              <a:cs typeface="Arial" panose="020B0604020202020204" pitchFamily="34" charset="0"/>
            </a:endParaRPr>
          </a:p>
          <a:p>
            <a:pPr algn="just"/>
            <a:r>
              <a:rPr lang="sr-Latn-CS" sz="7200" dirty="0" smtClean="0">
                <a:latin typeface="Arial" panose="020B0604020202020204" pitchFamily="34" charset="0"/>
                <a:cs typeface="Arial" panose="020B0604020202020204" pitchFamily="34" charset="0"/>
              </a:rPr>
              <a:t> </a:t>
            </a:r>
            <a:r>
              <a:rPr lang="sr-Latn-CS" sz="7200" dirty="0">
                <a:latin typeface="Arial" panose="020B0604020202020204" pitchFamily="34" charset="0"/>
                <a:cs typeface="Arial" panose="020B0604020202020204" pitchFamily="34" charset="0"/>
              </a:rPr>
              <a:t>vrste i količine opasnih materija </a:t>
            </a:r>
            <a:endParaRPr lang="sr-Latn-CS" sz="7200" dirty="0" smtClean="0">
              <a:latin typeface="Arial" panose="020B0604020202020204" pitchFamily="34" charset="0"/>
              <a:cs typeface="Arial" panose="020B0604020202020204" pitchFamily="34" charset="0"/>
            </a:endParaRPr>
          </a:p>
          <a:p>
            <a:pPr marL="0" indent="0" algn="just">
              <a:buNone/>
            </a:pPr>
            <a:endParaRPr lang="sr-Latn-CS" sz="7200" dirty="0" smtClean="0">
              <a:latin typeface="Arial" panose="020B0604020202020204" pitchFamily="34" charset="0"/>
              <a:cs typeface="Arial" panose="020B0604020202020204" pitchFamily="34" charset="0"/>
            </a:endParaRPr>
          </a:p>
          <a:p>
            <a:pPr algn="just"/>
            <a:r>
              <a:rPr lang="sr-Latn-CS" sz="7200" dirty="0" smtClean="0">
                <a:latin typeface="Arial" panose="020B0604020202020204" pitchFamily="34" charset="0"/>
                <a:cs typeface="Arial" panose="020B0604020202020204" pitchFamily="34" charset="0"/>
              </a:rPr>
              <a:t>stanje </a:t>
            </a:r>
            <a:r>
              <a:rPr lang="sr-Latn-CS" sz="7200" dirty="0">
                <a:latin typeface="Arial" panose="020B0604020202020204" pitchFamily="34" charset="0"/>
                <a:cs typeface="Arial" panose="020B0604020202020204" pitchFamily="34" charset="0"/>
              </a:rPr>
              <a:t>urbane izgrađenosti područja gdje se nalazi privredno </a:t>
            </a:r>
            <a:r>
              <a:rPr lang="sr-Latn-CS" sz="7200" dirty="0" smtClean="0">
                <a:latin typeface="Arial" panose="020B0604020202020204" pitchFamily="34" charset="0"/>
                <a:cs typeface="Arial" panose="020B0604020202020204" pitchFamily="34" charset="0"/>
              </a:rPr>
              <a:t>društvo</a:t>
            </a:r>
          </a:p>
          <a:p>
            <a:pPr marL="0" indent="0" algn="just">
              <a:buNone/>
            </a:pPr>
            <a:endParaRPr lang="sr-Latn-CS" sz="7200" dirty="0" smtClean="0">
              <a:latin typeface="Arial" panose="020B0604020202020204" pitchFamily="34" charset="0"/>
              <a:cs typeface="Arial" panose="020B0604020202020204" pitchFamily="34" charset="0"/>
            </a:endParaRPr>
          </a:p>
          <a:p>
            <a:pPr algn="just"/>
            <a:r>
              <a:rPr lang="sr-Latn-CS" sz="7200" dirty="0" smtClean="0">
                <a:latin typeface="Arial" panose="020B0604020202020204" pitchFamily="34" charset="0"/>
                <a:cs typeface="Arial" panose="020B0604020202020204" pitchFamily="34" charset="0"/>
              </a:rPr>
              <a:t>vrste</a:t>
            </a:r>
            <a:r>
              <a:rPr lang="sr-Latn-CS" sz="7200" dirty="0">
                <a:latin typeface="Arial" panose="020B0604020202020204" pitchFamily="34" charset="0"/>
                <a:cs typeface="Arial" panose="020B0604020202020204" pitchFamily="34" charset="0"/>
              </a:rPr>
              <a:t>, količine i vrijednosti značajnih materijalnih dobara koja mogu biti ugrožena nesrećama, kao i potrebe i mogućnosti njihove zaštite (izmještanje i sl</a:t>
            </a:r>
            <a:r>
              <a:rPr lang="sr-Latn-CS" sz="7200" dirty="0" smtClean="0">
                <a:latin typeface="Arial" panose="020B0604020202020204" pitchFamily="34" charset="0"/>
                <a:cs typeface="Arial" panose="020B0604020202020204" pitchFamily="34" charset="0"/>
              </a:rPr>
              <a:t>.)...</a:t>
            </a:r>
          </a:p>
          <a:p>
            <a:pPr marL="0" indent="0" algn="just">
              <a:buNone/>
            </a:pPr>
            <a:endParaRPr lang="x-none" sz="7200" dirty="0">
              <a:latin typeface="Arial" panose="020B0604020202020204" pitchFamily="34" charset="0"/>
              <a:cs typeface="Arial" panose="020B0604020202020204" pitchFamily="34" charset="0"/>
            </a:endParaRPr>
          </a:p>
          <a:p>
            <a:pPr algn="just"/>
            <a:r>
              <a:rPr lang="sr-Latn-CS" sz="7200" dirty="0" smtClean="0">
                <a:latin typeface="Arial" panose="020B0604020202020204" pitchFamily="34" charset="0"/>
                <a:cs typeface="Arial" panose="020B0604020202020204" pitchFamily="34" charset="0"/>
              </a:rPr>
              <a:t>Ako </a:t>
            </a:r>
            <a:r>
              <a:rPr lang="sr-Latn-CS" sz="7200" dirty="0">
                <a:latin typeface="Arial" panose="020B0604020202020204" pitchFamily="34" charset="0"/>
                <a:cs typeface="Arial" panose="020B0604020202020204" pitchFamily="34" charset="0"/>
              </a:rPr>
              <a:t>pravno lice ima organizacione jedinice van sjedišta (na području drugih opština), u tom slučaju svaki organizacioni dio izrađuje svoj plan</a:t>
            </a:r>
            <a:r>
              <a:rPr lang="sr-Latn-CS" sz="7200" dirty="0" smtClean="0">
                <a:latin typeface="Arial" panose="020B0604020202020204" pitchFamily="34" charset="0"/>
                <a:cs typeface="Arial" panose="020B0604020202020204" pitchFamily="34" charset="0"/>
              </a:rPr>
              <a:t>.</a:t>
            </a:r>
            <a:endParaRPr lang="x-none" sz="7200" dirty="0"/>
          </a:p>
        </p:txBody>
      </p:sp>
    </p:spTree>
    <p:extLst>
      <p:ext uri="{BB962C8B-B14F-4D97-AF65-F5344CB8AC3E}">
        <p14:creationId xmlns:p14="http://schemas.microsoft.com/office/powerpoint/2010/main" xmlns="" val="3591699294"/>
      </p:ext>
    </p:extLst>
  </p:cSld>
  <p:clrMapOvr>
    <a:masterClrMapping/>
  </p:clrMapOvr>
  <p:transition spd="slow" advClick="0">
    <p:plu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ZAKLJUČAK</a:t>
            </a:r>
            <a:endParaRPr lang="x-none"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pPr marL="0" indent="0" algn="just">
              <a:buNone/>
            </a:pPr>
            <a:r>
              <a:rPr lang="hr-HR" b="1" dirty="0" smtClean="0"/>
              <a:t>                                                     </a:t>
            </a:r>
            <a:endParaRPr lang="x-none" dirty="0"/>
          </a:p>
          <a:p>
            <a:pPr algn="just"/>
            <a:r>
              <a:rPr lang="x-none" i="1" dirty="0"/>
              <a:t>Iako su uočene potrebe za promjenom postojećeg Zakona o životnoj sredini i predložene izmjene kroz izradu Nacrta Zakona o životnoj sredini i dalje nije stvoren odgovarajući pravni okvir za uspješan odgovor na hemijski udes zbog nepostojanja podzakonskih akata tako da cjelokupna zakonska regulativa nije u potpunosti usaglašena sa regulativom Evropske Unije</a:t>
            </a:r>
            <a:r>
              <a:rPr lang="x-none" i="1"/>
              <a:t>.  </a:t>
            </a:r>
            <a:endParaRPr lang="x-none" i="1" smtClean="0"/>
          </a:p>
          <a:p>
            <a:pPr algn="just"/>
            <a:r>
              <a:rPr lang="x-none" i="1" smtClean="0"/>
              <a:t>Ipak </a:t>
            </a:r>
            <a:r>
              <a:rPr lang="x-none" i="1" dirty="0"/>
              <a:t>urađen je početni korak jer zaštita od tehničko-tehnoloških nesreća, posebno zaštita od hemijskog udesa predstavlja jednu od najzahtjevnijih oblasti koja proističe iz Seveso II direktive. </a:t>
            </a:r>
          </a:p>
          <a:p>
            <a:pPr algn="just"/>
            <a:r>
              <a:rPr lang="x-none" i="1" dirty="0" smtClean="0"/>
              <a:t>Najčešći </a:t>
            </a:r>
            <a:r>
              <a:rPr lang="x-none" i="1" dirty="0"/>
              <a:t>uzroci problema su zastarjele tehnologije, nedovoljna tehnološka diciplina i obučenost, slaba organizacija i sprovođenje preventivnih mjera, nepravilno skladištenje hemikalija i opasnog otpada i nepostojanje sistema za upravljanje rizikom.</a:t>
            </a:r>
          </a:p>
          <a:p>
            <a:pPr algn="just"/>
            <a:endParaRPr lang="x-none" dirty="0"/>
          </a:p>
        </p:txBody>
      </p:sp>
    </p:spTree>
    <p:extLst>
      <p:ext uri="{BB962C8B-B14F-4D97-AF65-F5344CB8AC3E}">
        <p14:creationId xmlns:p14="http://schemas.microsoft.com/office/powerpoint/2010/main" xmlns="" val="2956339618"/>
      </p:ext>
    </p:extLst>
  </p:cSld>
  <p:clrMapOvr>
    <a:masterClrMapping/>
  </p:clrMapOvr>
  <p:transition spd="slow" advClick="0">
    <p:plu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HVALA NA PAŽNJI</a:t>
            </a:r>
            <a:endParaRPr lang="en-US" dirty="0"/>
          </a:p>
        </p:txBody>
      </p:sp>
      <p:pic>
        <p:nvPicPr>
          <p:cNvPr id="34818" name="Picture 2" descr="Rezultat slika za čista životna sredina"/>
          <p:cNvPicPr>
            <a:picLocks noChangeAspect="1" noChangeArrowheads="1"/>
          </p:cNvPicPr>
          <p:nvPr/>
        </p:nvPicPr>
        <p:blipFill>
          <a:blip r:embed="rId2"/>
          <a:srcRect/>
          <a:stretch>
            <a:fillRect/>
          </a:stretch>
        </p:blipFill>
        <p:spPr bwMode="auto">
          <a:xfrm>
            <a:off x="1928794" y="1785912"/>
            <a:ext cx="5143536" cy="4429170"/>
          </a:xfrm>
          <a:prstGeom prst="rect">
            <a:avLst/>
          </a:prstGeom>
          <a:noFill/>
        </p:spPr>
      </p:pic>
    </p:spTree>
  </p:cSld>
  <p:clrMapOvr>
    <a:masterClrMapping/>
  </p:clrMapOvr>
  <p:transition spd="slow" advClick="0">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x-none" sz="3600" dirty="0" smtClean="0">
                <a:latin typeface="Arial" panose="020B0604020202020204" pitchFamily="34" charset="0"/>
                <a:cs typeface="Arial" panose="020B0604020202020204" pitchFamily="34" charset="0"/>
              </a:rPr>
              <a:t>UVOD</a:t>
            </a:r>
            <a:endParaRPr lang="x-none" sz="3600" dirty="0">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p:txBody>
          <a:bodyPr>
            <a:noAutofit/>
          </a:bodyPr>
          <a:lstStyle/>
          <a:p>
            <a:pPr algn="just"/>
            <a:r>
              <a:rPr lang="vi-VN" sz="2000" i="1" dirty="0"/>
              <a:t>Zakonodavstvo Crne Gore u oblasti zaštite od udesa iz industrijskih postrojenja, je </a:t>
            </a:r>
            <a:r>
              <a:rPr lang="vi-VN" sz="2000" i="1" dirty="0" smtClean="0"/>
              <a:t>znatno unaprijeđeno</a:t>
            </a:r>
            <a:r>
              <a:rPr lang="x-none" sz="2000" i="1" dirty="0"/>
              <a:t> </a:t>
            </a:r>
            <a:r>
              <a:rPr lang="x-none" sz="2000" i="1" dirty="0" smtClean="0">
                <a:latin typeface="Arial" panose="020B0604020202020204" pitchFamily="34" charset="0"/>
                <a:cs typeface="Arial" panose="020B0604020202020204" pitchFamily="34" charset="0"/>
              </a:rPr>
              <a:t>zbog harmonizacije sa zakonskom regulativom EU</a:t>
            </a:r>
          </a:p>
          <a:p>
            <a:pPr algn="just"/>
            <a:r>
              <a:rPr lang="vi-VN" sz="2000" i="1" dirty="0" smtClean="0"/>
              <a:t>Osnovni </a:t>
            </a:r>
            <a:r>
              <a:rPr lang="vi-VN" sz="2000" i="1" dirty="0"/>
              <a:t>problemi u primjeni postojećih propisa proizilaze iz nepreciznosti pojedinih normi i neusklađenosti pojedinih propisa </a:t>
            </a:r>
            <a:r>
              <a:rPr lang="vi-VN" sz="2000" i="1" dirty="0" smtClean="0"/>
              <a:t>međusobno</a:t>
            </a:r>
          </a:p>
          <a:p>
            <a:pPr algn="just"/>
            <a:r>
              <a:rPr lang="vi-VN" sz="2000" i="1" dirty="0" smtClean="0"/>
              <a:t>Potpuno usklađivanje sa Seveso II Direktivom, o kontroli opasnosti od većih nesreća koje uključuju opasne materije je planirano 2015. odnosno nakon usvajanja novog Zakona o životnoj sredini. </a:t>
            </a:r>
            <a:endParaRPr lang="x-none" sz="2000" i="1" dirty="0" smtClean="0"/>
          </a:p>
          <a:p>
            <a:pPr algn="just"/>
            <a:r>
              <a:rPr lang="x-none" sz="2000" i="1" dirty="0">
                <a:latin typeface="Arial" panose="020B0604020202020204" pitchFamily="34" charset="0"/>
                <a:cs typeface="Arial" panose="020B0604020202020204" pitchFamily="34" charset="0"/>
              </a:rPr>
              <a:t>R</a:t>
            </a:r>
            <a:r>
              <a:rPr lang="x-none" sz="2000" i="1" dirty="0" smtClean="0">
                <a:latin typeface="Arial" panose="020B0604020202020204" pitchFamily="34" charset="0"/>
                <a:cs typeface="Arial" panose="020B0604020202020204" pitchFamily="34" charset="0"/>
              </a:rPr>
              <a:t>ad daje poseban </a:t>
            </a:r>
            <a:r>
              <a:rPr lang="vi-VN" sz="2000" i="1" dirty="0" smtClean="0"/>
              <a:t>osvrt na povećanje svijesti o neklasifikovanim izvorima rizika gdje je prisustvo opasnih materija manje od granice propisane Direktivom Seveso II ali usled lokacije ili specifičnog proizvodnog procesa mogu postati mjesto udesa sa velikim posledicama po okruženje</a:t>
            </a:r>
          </a:p>
          <a:p>
            <a:pPr algn="just"/>
            <a:endParaRPr lang="vi-VN" sz="2000" i="1" dirty="0" smtClean="0"/>
          </a:p>
          <a:p>
            <a:pPr algn="just"/>
            <a:endParaRPr lang="x-none" sz="2000" i="1" dirty="0"/>
          </a:p>
        </p:txBody>
      </p:sp>
    </p:spTree>
    <p:extLst>
      <p:ext uri="{BB962C8B-B14F-4D97-AF65-F5344CB8AC3E}">
        <p14:creationId xmlns:p14="http://schemas.microsoft.com/office/powerpoint/2010/main" xmlns="" val="3235549996"/>
      </p:ext>
    </p:extLst>
  </p:cSld>
  <p:clrMapOvr>
    <a:masterClrMapping/>
  </p:clrMapOvr>
  <p:transition spd="slow" advClick="0">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x-none" sz="3600" dirty="0" smtClean="0"/>
              <a:t>OSNOVNI POJMOVI IZ ZAKONA O ZAŠTITI I SPAŠAVANJU</a:t>
            </a:r>
            <a:endParaRPr lang="x-none" sz="3600" dirty="0"/>
          </a:p>
        </p:txBody>
      </p:sp>
      <p:sp>
        <p:nvSpPr>
          <p:cNvPr id="3" name="Content Placeholder 2"/>
          <p:cNvSpPr>
            <a:spLocks noGrp="1"/>
          </p:cNvSpPr>
          <p:nvPr>
            <p:ph idx="1"/>
          </p:nvPr>
        </p:nvSpPr>
        <p:spPr>
          <a:xfrm>
            <a:off x="533400" y="1371600"/>
            <a:ext cx="8229600" cy="4754563"/>
          </a:xfrm>
        </p:spPr>
        <p:txBody>
          <a:bodyPr>
            <a:normAutofit fontScale="25000" lnSpcReduction="20000"/>
          </a:bodyPr>
          <a:lstStyle/>
          <a:p>
            <a:pPr marL="0" indent="0" algn="just">
              <a:buNone/>
            </a:pPr>
            <a:endParaRPr lang="x-none" dirty="0"/>
          </a:p>
          <a:p>
            <a:pPr algn="just"/>
            <a:r>
              <a:rPr lang="sr-Latn-CS" sz="7200" b="1" u="sng" dirty="0" smtClean="0">
                <a:latin typeface="Arial" panose="020B0604020202020204" pitchFamily="34" charset="0"/>
                <a:cs typeface="Arial" panose="020B0604020202020204" pitchFamily="34" charset="0"/>
              </a:rPr>
              <a:t>Katastrofa</a:t>
            </a:r>
            <a:r>
              <a:rPr lang="sr-Latn-CS" sz="7200" b="1" dirty="0" smtClean="0">
                <a:latin typeface="Arial" panose="020B0604020202020204" pitchFamily="34" charset="0"/>
                <a:cs typeface="Arial" panose="020B0604020202020204" pitchFamily="34" charset="0"/>
              </a:rPr>
              <a:t> </a:t>
            </a:r>
          </a:p>
          <a:p>
            <a:pPr marL="0" indent="0" algn="just">
              <a:buNone/>
            </a:pPr>
            <a:endParaRPr lang="sr-Latn-CS" sz="7200" b="1" dirty="0" smtClean="0">
              <a:latin typeface="Arial" panose="020B0604020202020204" pitchFamily="34" charset="0"/>
              <a:cs typeface="Arial" panose="020B0604020202020204" pitchFamily="34" charset="0"/>
            </a:endParaRPr>
          </a:p>
          <a:p>
            <a:pPr algn="just"/>
            <a:r>
              <a:rPr lang="sr-Latn-CS" sz="7200" b="1" u="sng" dirty="0" smtClean="0">
                <a:latin typeface="Arial" panose="020B0604020202020204" pitchFamily="34" charset="0"/>
                <a:cs typeface="Arial" panose="020B0604020202020204" pitchFamily="34" charset="0"/>
              </a:rPr>
              <a:t>Veća </a:t>
            </a:r>
            <a:r>
              <a:rPr lang="sr-Latn-CS" sz="7200" b="1" u="sng" dirty="0">
                <a:latin typeface="Arial" panose="020B0604020202020204" pitchFamily="34" charset="0"/>
                <a:cs typeface="Arial" panose="020B0604020202020204" pitchFamily="34" charset="0"/>
              </a:rPr>
              <a:t>nesreća </a:t>
            </a:r>
          </a:p>
          <a:p>
            <a:pPr algn="just"/>
            <a:endParaRPr lang="sr-Latn-CS" sz="7200" b="1" u="sng" dirty="0" smtClean="0">
              <a:latin typeface="Arial" panose="020B0604020202020204" pitchFamily="34" charset="0"/>
              <a:cs typeface="Arial" panose="020B0604020202020204" pitchFamily="34" charset="0"/>
            </a:endParaRPr>
          </a:p>
          <a:p>
            <a:pPr algn="just"/>
            <a:r>
              <a:rPr lang="sr-Latn-CS" sz="7200" b="1" u="sng" dirty="0" smtClean="0">
                <a:latin typeface="Arial" panose="020B0604020202020204" pitchFamily="34" charset="0"/>
                <a:cs typeface="Arial" panose="020B0604020202020204" pitchFamily="34" charset="0"/>
              </a:rPr>
              <a:t>Prirodna </a:t>
            </a:r>
            <a:r>
              <a:rPr lang="sr-Latn-CS" sz="7200" b="1" u="sng" dirty="0">
                <a:latin typeface="Arial" panose="020B0604020202020204" pitchFamily="34" charset="0"/>
                <a:cs typeface="Arial" panose="020B0604020202020204" pitchFamily="34" charset="0"/>
              </a:rPr>
              <a:t>nepogoda </a:t>
            </a:r>
            <a:endParaRPr lang="sr-Latn-CS" sz="7200" b="1" u="sng" dirty="0" smtClean="0">
              <a:latin typeface="Arial" panose="020B0604020202020204" pitchFamily="34" charset="0"/>
              <a:cs typeface="Arial" panose="020B0604020202020204" pitchFamily="34" charset="0"/>
            </a:endParaRPr>
          </a:p>
          <a:p>
            <a:pPr algn="just"/>
            <a:endParaRPr lang="sr-Latn-CS" sz="7200" b="1" u="sng" dirty="0">
              <a:latin typeface="Arial" panose="020B0604020202020204" pitchFamily="34" charset="0"/>
              <a:cs typeface="Arial" panose="020B0604020202020204" pitchFamily="34" charset="0"/>
            </a:endParaRPr>
          </a:p>
          <a:p>
            <a:pPr algn="just"/>
            <a:r>
              <a:rPr lang="sr-Latn-CS" sz="7200" b="1" u="sng" dirty="0" smtClean="0">
                <a:latin typeface="Arial" panose="020B0604020202020204" pitchFamily="34" charset="0"/>
                <a:cs typeface="Arial" panose="020B0604020202020204" pitchFamily="34" charset="0"/>
              </a:rPr>
              <a:t>Tehničko-tehnološka </a:t>
            </a:r>
            <a:r>
              <a:rPr lang="sr-Latn-CS" sz="7200" b="1" u="sng" dirty="0">
                <a:latin typeface="Arial" panose="020B0604020202020204" pitchFamily="34" charset="0"/>
                <a:cs typeface="Arial" panose="020B0604020202020204" pitchFamily="34" charset="0"/>
              </a:rPr>
              <a:t>nesreća </a:t>
            </a:r>
            <a:r>
              <a:rPr lang="sr-Latn-CS" sz="7200" dirty="0">
                <a:latin typeface="Arial" panose="020B0604020202020204" pitchFamily="34" charset="0"/>
                <a:cs typeface="Arial" panose="020B0604020202020204" pitchFamily="34" charset="0"/>
              </a:rPr>
              <a:t>je događaj koji je rezultat određenih previda i grešaka prilikom izvršavanja privrednih i drugih aktivnosti ili nepažnje prilikom rukovanja opasnim materijama i sredstvima u proizvodnji, skladištenju i </a:t>
            </a:r>
            <a:r>
              <a:rPr lang="sr-Latn-CS" sz="7200" dirty="0" smtClean="0">
                <a:latin typeface="Arial" panose="020B0604020202020204" pitchFamily="34" charset="0"/>
                <a:cs typeface="Arial" panose="020B0604020202020204" pitchFamily="34" charset="0"/>
              </a:rPr>
              <a:t>transportu;</a:t>
            </a:r>
            <a:endParaRPr lang="sr-Latn-CS" sz="7200" dirty="0" smtClean="0">
              <a:latin typeface="Arial" panose="020B0604020202020204" pitchFamily="34" charset="0"/>
              <a:cs typeface="Arial" panose="020B0604020202020204" pitchFamily="34" charset="0"/>
            </a:endParaRPr>
          </a:p>
          <a:p>
            <a:pPr algn="just"/>
            <a:endParaRPr lang="sr-Latn-CS" sz="7200" b="1" u="sng" dirty="0">
              <a:latin typeface="Arial" panose="020B0604020202020204" pitchFamily="34" charset="0"/>
              <a:cs typeface="Arial" panose="020B0604020202020204" pitchFamily="34" charset="0"/>
            </a:endParaRPr>
          </a:p>
          <a:p>
            <a:pPr algn="just"/>
            <a:r>
              <a:rPr lang="sr-Latn-CS" sz="7200" b="1" u="sng" dirty="0" smtClean="0">
                <a:latin typeface="Arial" panose="020B0604020202020204" pitchFamily="34" charset="0"/>
                <a:cs typeface="Arial" panose="020B0604020202020204" pitchFamily="34" charset="0"/>
              </a:rPr>
              <a:t>Akcident</a:t>
            </a:r>
            <a:r>
              <a:rPr lang="sr-Latn-CS" sz="7200" dirty="0" smtClean="0">
                <a:latin typeface="Arial" panose="020B0604020202020204" pitchFamily="34" charset="0"/>
                <a:cs typeface="Arial" panose="020B0604020202020204" pitchFamily="34" charset="0"/>
              </a:rPr>
              <a:t> </a:t>
            </a:r>
            <a:r>
              <a:rPr lang="sr-Latn-CS" sz="7200" dirty="0">
                <a:latin typeface="Arial" panose="020B0604020202020204" pitchFamily="34" charset="0"/>
                <a:cs typeface="Arial" panose="020B0604020202020204" pitchFamily="34" charset="0"/>
              </a:rPr>
              <a:t>je nesreća koja je izazvana tehničko-tehnološkim procesom, čije posljedice prelaze okvire tehničko-tehnološkog postrojenja u kojem je nastala</a:t>
            </a:r>
            <a:r>
              <a:rPr lang="sr-Latn-CS" sz="7200" dirty="0" smtClean="0">
                <a:latin typeface="Arial" panose="020B0604020202020204" pitchFamily="34" charset="0"/>
                <a:cs typeface="Arial" panose="020B0604020202020204" pitchFamily="34" charset="0"/>
              </a:rPr>
              <a:t>;</a:t>
            </a:r>
          </a:p>
          <a:p>
            <a:pPr marL="0" indent="0" algn="just">
              <a:buNone/>
            </a:pPr>
            <a:endParaRPr lang="x-none" sz="7200" dirty="0">
              <a:latin typeface="Arial" panose="020B0604020202020204" pitchFamily="34" charset="0"/>
              <a:cs typeface="Arial" panose="020B0604020202020204" pitchFamily="34" charset="0"/>
            </a:endParaRPr>
          </a:p>
          <a:p>
            <a:pPr algn="just"/>
            <a:r>
              <a:rPr lang="sr-Latn-CS" sz="7200" b="1" u="sng" dirty="0">
                <a:latin typeface="Arial" panose="020B0604020202020204" pitchFamily="34" charset="0"/>
                <a:cs typeface="Arial" panose="020B0604020202020204" pitchFamily="34" charset="0"/>
              </a:rPr>
              <a:t>I</a:t>
            </a:r>
            <a:r>
              <a:rPr lang="sr-Latn-CS" sz="7200" b="1" u="sng" dirty="0" smtClean="0">
                <a:latin typeface="Arial" panose="020B0604020202020204" pitchFamily="34" charset="0"/>
                <a:cs typeface="Arial" panose="020B0604020202020204" pitchFamily="34" charset="0"/>
              </a:rPr>
              <a:t>ncident</a:t>
            </a:r>
            <a:r>
              <a:rPr lang="sr-Latn-CS" sz="7200" b="1" dirty="0" smtClean="0">
                <a:latin typeface="Arial" panose="020B0604020202020204" pitchFamily="34" charset="0"/>
                <a:cs typeface="Arial" panose="020B0604020202020204" pitchFamily="34" charset="0"/>
              </a:rPr>
              <a:t> </a:t>
            </a:r>
            <a:r>
              <a:rPr lang="sr-Latn-CS" sz="7200" dirty="0">
                <a:latin typeface="Arial" panose="020B0604020202020204" pitchFamily="34" charset="0"/>
                <a:cs typeface="Arial" panose="020B0604020202020204" pitchFamily="34" charset="0"/>
              </a:rPr>
              <a:t>je nesreća koja je nastala u tehničko-tehnološkom procesu, čije posljedice ne prelaze okvire tehničko-tehnološkog postrojenja u kojem je nastala;</a:t>
            </a:r>
            <a:endParaRPr lang="x-none" sz="7200" dirty="0">
              <a:latin typeface="Arial" panose="020B0604020202020204" pitchFamily="34" charset="0"/>
              <a:cs typeface="Arial" panose="020B0604020202020204" pitchFamily="34" charset="0"/>
            </a:endParaRPr>
          </a:p>
          <a:p>
            <a:pPr algn="just"/>
            <a:endParaRPr lang="x-none" dirty="0"/>
          </a:p>
        </p:txBody>
      </p:sp>
    </p:spTree>
    <p:extLst>
      <p:ext uri="{BB962C8B-B14F-4D97-AF65-F5344CB8AC3E}">
        <p14:creationId xmlns:p14="http://schemas.microsoft.com/office/powerpoint/2010/main" xmlns="" val="3809931896"/>
      </p:ext>
    </p:extLst>
  </p:cSld>
  <p:clrMapOvr>
    <a:masterClrMapping/>
  </p:clrMapOvr>
  <p:transition spd="slow" advClick="0">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0"/>
            <a:ext cx="8229600" cy="715963"/>
          </a:xfrm>
        </p:spPr>
        <p:txBody>
          <a:bodyPr/>
          <a:lstStyle/>
          <a:p>
            <a:pPr marL="0" indent="0" algn="ctr">
              <a:buNone/>
            </a:pPr>
            <a:r>
              <a:rPr lang="x-none" dirty="0" smtClean="0"/>
              <a:t>Industrijski akcident</a:t>
            </a:r>
            <a:endParaRPr lang="x-none" dirty="0"/>
          </a:p>
        </p:txBody>
      </p:sp>
      <p:pic>
        <p:nvPicPr>
          <p:cNvPr id="2050" name="Picture 2" descr="D:\My Documents\Pictures\akcident.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71600" y="533400"/>
            <a:ext cx="6324600" cy="4572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09344008"/>
      </p:ext>
    </p:extLst>
  </p:cSld>
  <p:clrMapOvr>
    <a:masterClrMapping/>
  </p:clrMapOvr>
  <p:transition spd="slow" advClick="0">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x-none" dirty="0" smtClean="0"/>
              <a:t>OSNOVNI POJMOVI IZ ZAKONA O ŽIVOTNOJ SREDINI</a:t>
            </a:r>
            <a:endParaRPr lang="x-none" dirty="0"/>
          </a:p>
        </p:txBody>
      </p:sp>
      <p:sp>
        <p:nvSpPr>
          <p:cNvPr id="3" name="Content Placeholder 2"/>
          <p:cNvSpPr>
            <a:spLocks noGrp="1"/>
          </p:cNvSpPr>
          <p:nvPr>
            <p:ph idx="1"/>
          </p:nvPr>
        </p:nvSpPr>
        <p:spPr/>
        <p:txBody>
          <a:bodyPr>
            <a:normAutofit fontScale="77500" lnSpcReduction="20000"/>
          </a:bodyPr>
          <a:lstStyle/>
          <a:p>
            <a:pPr marL="0" indent="0">
              <a:buNone/>
            </a:pPr>
            <a:r>
              <a:rPr lang="sr-Latn-CS" b="1" dirty="0"/>
              <a:t> </a:t>
            </a:r>
            <a:endParaRPr lang="x-none" dirty="0"/>
          </a:p>
          <a:p>
            <a:pPr algn="just"/>
            <a:r>
              <a:rPr lang="sr-Latn-CS" b="1" u="sng" dirty="0"/>
              <a:t>R</a:t>
            </a:r>
            <a:r>
              <a:rPr lang="x-none" b="1" u="sng" dirty="0" smtClean="0"/>
              <a:t>izik </a:t>
            </a:r>
            <a:r>
              <a:rPr lang="x-none" dirty="0"/>
              <a:t>je određeni nivo vjerovatnoće da neka aktivnost, direktno ili indirektno, u određenom vremenskom periodu ili u određenim okolnostima izazove opasnost po život i zdravlje ljudi i životnu sredinu;</a:t>
            </a:r>
          </a:p>
          <a:p>
            <a:pPr algn="just"/>
            <a:r>
              <a:rPr lang="x-none" b="1" u="sng" dirty="0" smtClean="0"/>
              <a:t>Udes</a:t>
            </a:r>
            <a:r>
              <a:rPr lang="x-none" dirty="0" smtClean="0"/>
              <a:t> </a:t>
            </a:r>
            <a:r>
              <a:rPr lang="x-none" dirty="0"/>
              <a:t>je nepredviđeni i nekontrolisani događaj u životnoj sredini ili značajnija emisija jedne ili više opasnih materija, odnosno njihovih jedinjenja u životnoj sredini;</a:t>
            </a:r>
          </a:p>
          <a:p>
            <a:pPr algn="just"/>
            <a:r>
              <a:rPr lang="hr-HR" b="1" u="sng" dirty="0"/>
              <a:t>O</a:t>
            </a:r>
            <a:r>
              <a:rPr lang="x-none" b="1" u="sng" dirty="0" smtClean="0"/>
              <a:t>pasna </a:t>
            </a:r>
            <a:r>
              <a:rPr lang="x-none" b="1" u="sng" dirty="0"/>
              <a:t>materija </a:t>
            </a:r>
            <a:r>
              <a:rPr lang="x-none" dirty="0"/>
              <a:t>je materija, supstanca ili smješa koja je u postrojenju prisutna kao sirovina, proizvod, nusproizvod ili poluproizvod, uključujući i one materije za koje se može pretpostaviti da mogu nastati u slučaju udesa;</a:t>
            </a:r>
          </a:p>
          <a:p>
            <a:pPr algn="just"/>
            <a:endParaRPr lang="x-none" dirty="0"/>
          </a:p>
        </p:txBody>
      </p:sp>
    </p:spTree>
    <p:extLst>
      <p:ext uri="{BB962C8B-B14F-4D97-AF65-F5344CB8AC3E}">
        <p14:creationId xmlns:p14="http://schemas.microsoft.com/office/powerpoint/2010/main" xmlns="" val="787397178"/>
      </p:ext>
    </p:extLst>
  </p:cSld>
  <p:clrMapOvr>
    <a:masterClrMapping/>
  </p:clrMapOvr>
  <p:transition spd="slow" advClick="0">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838200"/>
          </a:xfrm>
        </p:spPr>
        <p:txBody>
          <a:bodyPr>
            <a:normAutofit fontScale="90000"/>
          </a:bodyPr>
          <a:lstStyle/>
          <a:p>
            <a:r>
              <a:rPr lang="x-none" sz="3600" dirty="0" smtClean="0"/>
              <a:t>MOGUĆI UDESI U ELEKTROENERGETSKIM POSTROJENJIMA EPCG AD</a:t>
            </a:r>
            <a:endParaRPr lang="x-none" sz="3600" dirty="0"/>
          </a:p>
        </p:txBody>
      </p:sp>
      <p:sp>
        <p:nvSpPr>
          <p:cNvPr id="3" name="Content Placeholder 2"/>
          <p:cNvSpPr>
            <a:spLocks noGrp="1"/>
          </p:cNvSpPr>
          <p:nvPr>
            <p:ph idx="1"/>
          </p:nvPr>
        </p:nvSpPr>
        <p:spPr>
          <a:xfrm>
            <a:off x="457200" y="1143000"/>
            <a:ext cx="8229600" cy="5562600"/>
          </a:xfrm>
          <a:noFill/>
          <a:ln>
            <a:noFill/>
          </a:ln>
          <a:effectLst>
            <a:glow rad="228600">
              <a:schemeClr val="accent2">
                <a:satMod val="175000"/>
                <a:alpha val="40000"/>
              </a:schemeClr>
            </a:glow>
          </a:effectLst>
        </p:spPr>
        <p:txBody>
          <a:bodyPr>
            <a:normAutofit fontScale="25000" lnSpcReduction="20000"/>
          </a:bodyPr>
          <a:lstStyle/>
          <a:p>
            <a:pPr marL="0" indent="0" algn="just">
              <a:buNone/>
            </a:pPr>
            <a:endParaRPr lang="x-none" sz="5600" dirty="0">
              <a:latin typeface="Arial" panose="020B0604020202020204" pitchFamily="34" charset="0"/>
              <a:cs typeface="Arial" panose="020B0604020202020204" pitchFamily="34" charset="0"/>
            </a:endParaRPr>
          </a:p>
          <a:p>
            <a:pPr marL="0" indent="0" algn="ctr">
              <a:buNone/>
            </a:pPr>
            <a:r>
              <a:rPr lang="en-US" sz="7200" b="1" u="sng" dirty="0" err="1" smtClean="0">
                <a:latin typeface="Arial" panose="020B0604020202020204" pitchFamily="34" charset="0"/>
                <a:cs typeface="Arial" panose="020B0604020202020204" pitchFamily="34" charset="0"/>
              </a:rPr>
              <a:t>Izlivanje</a:t>
            </a:r>
            <a:r>
              <a:rPr lang="en-US" sz="7200" b="1" u="sng" dirty="0" smtClean="0">
                <a:latin typeface="Arial" panose="020B0604020202020204" pitchFamily="34" charset="0"/>
                <a:cs typeface="Arial" panose="020B0604020202020204" pitchFamily="34" charset="0"/>
              </a:rPr>
              <a:t> </a:t>
            </a:r>
            <a:r>
              <a:rPr lang="en-US" sz="7200" b="1" u="sng" dirty="0" err="1" smtClean="0">
                <a:latin typeface="Arial" panose="020B0604020202020204" pitchFamily="34" charset="0"/>
                <a:cs typeface="Arial" panose="020B0604020202020204" pitchFamily="34" charset="0"/>
              </a:rPr>
              <a:t>transformatorskih</a:t>
            </a:r>
            <a:r>
              <a:rPr lang="en-US" sz="7200" b="1" u="sng" dirty="0" smtClean="0">
                <a:latin typeface="Arial" panose="020B0604020202020204" pitchFamily="34" charset="0"/>
                <a:cs typeface="Arial" panose="020B0604020202020204" pitchFamily="34" charset="0"/>
              </a:rPr>
              <a:t> </a:t>
            </a:r>
            <a:r>
              <a:rPr lang="en-US" sz="7200" b="1" u="sng" dirty="0" err="1" smtClean="0">
                <a:latin typeface="Arial" panose="020B0604020202020204" pitchFamily="34" charset="0"/>
                <a:cs typeface="Arial" panose="020B0604020202020204" pitchFamily="34" charset="0"/>
              </a:rPr>
              <a:t>ulja</a:t>
            </a:r>
            <a:r>
              <a:rPr lang="en-US" sz="7200" b="1" u="sng" dirty="0" smtClean="0">
                <a:latin typeface="Arial" panose="020B0604020202020204" pitchFamily="34" charset="0"/>
                <a:cs typeface="Arial" panose="020B0604020202020204" pitchFamily="34" charset="0"/>
              </a:rPr>
              <a:t>, </a:t>
            </a:r>
            <a:r>
              <a:rPr lang="en-US" sz="7200" b="1" u="sng" dirty="0" err="1" smtClean="0">
                <a:latin typeface="Arial" panose="020B0604020202020204" pitchFamily="34" charset="0"/>
                <a:cs typeface="Arial" panose="020B0604020202020204" pitchFamily="34" charset="0"/>
              </a:rPr>
              <a:t>goriva</a:t>
            </a:r>
            <a:r>
              <a:rPr lang="en-US" sz="7200" b="1" u="sng" dirty="0" smtClean="0">
                <a:latin typeface="Arial" panose="020B0604020202020204" pitchFamily="34" charset="0"/>
                <a:cs typeface="Arial" panose="020B0604020202020204" pitchFamily="34" charset="0"/>
              </a:rPr>
              <a:t> </a:t>
            </a:r>
            <a:r>
              <a:rPr lang="en-US" sz="7200" b="1" u="sng" dirty="0" err="1" smtClean="0">
                <a:latin typeface="Arial" panose="020B0604020202020204" pitchFamily="34" charset="0"/>
                <a:cs typeface="Arial" panose="020B0604020202020204" pitchFamily="34" charset="0"/>
              </a:rPr>
              <a:t>i</a:t>
            </a:r>
            <a:r>
              <a:rPr lang="en-US" sz="7200" b="1" u="sng" dirty="0" smtClean="0">
                <a:latin typeface="Arial" panose="020B0604020202020204" pitchFamily="34" charset="0"/>
                <a:cs typeface="Arial" panose="020B0604020202020204" pitchFamily="34" charset="0"/>
              </a:rPr>
              <a:t> </a:t>
            </a:r>
            <a:r>
              <a:rPr lang="en-US" sz="7200" b="1" u="sng" dirty="0" err="1" smtClean="0">
                <a:latin typeface="Arial" panose="020B0604020202020204" pitchFamily="34" charset="0"/>
                <a:cs typeface="Arial" panose="020B0604020202020204" pitchFamily="34" charset="0"/>
              </a:rPr>
              <a:t>maziva</a:t>
            </a:r>
            <a:r>
              <a:rPr lang="en-US" sz="7200" u="sng" dirty="0" smtClean="0">
                <a:latin typeface="Arial" panose="020B0604020202020204" pitchFamily="34" charset="0"/>
                <a:cs typeface="Arial" panose="020B0604020202020204" pitchFamily="34" charset="0"/>
              </a:rPr>
              <a:t> </a:t>
            </a:r>
            <a:endParaRPr lang="x-none" sz="7200" u="sng" dirty="0" smtClean="0">
              <a:latin typeface="Arial" panose="020B0604020202020204" pitchFamily="34" charset="0"/>
              <a:cs typeface="Arial" panose="020B0604020202020204" pitchFamily="34" charset="0"/>
            </a:endParaRPr>
          </a:p>
          <a:p>
            <a:pPr marL="0" indent="0" algn="just">
              <a:buNone/>
            </a:pPr>
            <a:endParaRPr lang="x-none" sz="7200" u="sng" dirty="0" smtClean="0">
              <a:latin typeface="Arial" panose="020B0604020202020204" pitchFamily="34" charset="0"/>
              <a:cs typeface="Arial" panose="020B0604020202020204" pitchFamily="34" charset="0"/>
            </a:endParaRPr>
          </a:p>
          <a:p>
            <a:pPr algn="just"/>
            <a:r>
              <a:rPr lang="en-US" sz="7200" dirty="0" err="1" smtClean="0">
                <a:solidFill>
                  <a:prstClr val="black"/>
                </a:solidFill>
                <a:latin typeface="Arial" panose="020B0604020202020204" pitchFamily="34" charset="0"/>
                <a:cs typeface="Arial" panose="020B0604020202020204" pitchFamily="34" charset="0"/>
              </a:rPr>
              <a:t>Jedan</a:t>
            </a:r>
            <a:r>
              <a:rPr lang="en-US" sz="7200" dirty="0" smtClean="0">
                <a:solidFill>
                  <a:prstClr val="black"/>
                </a:solidFill>
                <a:latin typeface="Arial" panose="020B0604020202020204" pitchFamily="34" charset="0"/>
                <a:cs typeface="Arial" panose="020B0604020202020204" pitchFamily="34" charset="0"/>
              </a:rPr>
              <a:t> od </a:t>
            </a:r>
            <a:r>
              <a:rPr lang="en-US" sz="7200" dirty="0" err="1" smtClean="0">
                <a:solidFill>
                  <a:prstClr val="black"/>
                </a:solidFill>
                <a:latin typeface="Arial" panose="020B0604020202020204" pitchFamily="34" charset="0"/>
                <a:cs typeface="Arial" panose="020B0604020202020204" pitchFamily="34" charset="0"/>
              </a:rPr>
              <a:t>primjera</a:t>
            </a:r>
            <a:r>
              <a:rPr lang="en-US" sz="7200" dirty="0" smtClean="0">
                <a:solidFill>
                  <a:prstClr val="black"/>
                </a:solidFill>
                <a:latin typeface="Arial" panose="020B0604020202020204" pitchFamily="34" charset="0"/>
                <a:cs typeface="Arial" panose="020B0604020202020204" pitchFamily="34" charset="0"/>
              </a:rPr>
              <a:t> je </a:t>
            </a:r>
            <a:r>
              <a:rPr lang="x-none" sz="7200" dirty="0" smtClean="0">
                <a:solidFill>
                  <a:prstClr val="black"/>
                </a:solidFill>
                <a:latin typeface="Arial" panose="020B0604020202020204" pitchFamily="34" charset="0"/>
                <a:cs typeface="Arial" panose="020B0604020202020204" pitchFamily="34" charset="0"/>
              </a:rPr>
              <a:t>izlivanja ulja </a:t>
            </a:r>
            <a:r>
              <a:rPr lang="x-none" sz="7200" dirty="0" smtClean="0">
                <a:solidFill>
                  <a:srgbClr val="FF0000"/>
                </a:solidFill>
                <a:latin typeface="Arial" panose="020B0604020202020204" pitchFamily="34" charset="0"/>
                <a:cs typeface="Arial" panose="020B0604020202020204" pitchFamily="34" charset="0"/>
              </a:rPr>
              <a:t>prilikom transporta</a:t>
            </a:r>
            <a:r>
              <a:rPr lang="x-none" sz="7200" dirty="0" smtClean="0">
                <a:solidFill>
                  <a:prstClr val="black"/>
                </a:solidFill>
                <a:latin typeface="Arial" panose="020B0604020202020204" pitchFamily="34" charset="0"/>
                <a:cs typeface="Arial" panose="020B0604020202020204" pitchFamily="34" charset="0"/>
              </a:rPr>
              <a:t> je </a:t>
            </a:r>
            <a:r>
              <a:rPr lang="en-US" sz="7200" dirty="0" err="1" smtClean="0">
                <a:solidFill>
                  <a:prstClr val="black"/>
                </a:solidFill>
                <a:latin typeface="Arial" panose="020B0604020202020204" pitchFamily="34" charset="0"/>
                <a:cs typeface="Arial" panose="020B0604020202020204" pitchFamily="34" charset="0"/>
              </a:rPr>
              <a:t>saobraćajni</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udes</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koji</a:t>
            </a:r>
            <a:r>
              <a:rPr lang="en-US" sz="7200" dirty="0" smtClean="0">
                <a:solidFill>
                  <a:prstClr val="black"/>
                </a:solidFill>
                <a:latin typeface="Arial" panose="020B0604020202020204" pitchFamily="34" charset="0"/>
                <a:cs typeface="Arial" panose="020B0604020202020204" pitchFamily="34" charset="0"/>
              </a:rPr>
              <a:t> se </a:t>
            </a:r>
            <a:r>
              <a:rPr lang="en-US" sz="7200" dirty="0" err="1" smtClean="0">
                <a:solidFill>
                  <a:prstClr val="black"/>
                </a:solidFill>
                <a:latin typeface="Arial" panose="020B0604020202020204" pitchFamily="34" charset="0"/>
                <a:cs typeface="Arial" panose="020B0604020202020204" pitchFamily="34" charset="0"/>
              </a:rPr>
              <a:t>desio</a:t>
            </a:r>
            <a:r>
              <a:rPr lang="x-none" sz="7200" dirty="0">
                <a:solidFill>
                  <a:prstClr val="black"/>
                </a:solidFill>
                <a:latin typeface="Arial" panose="020B0604020202020204" pitchFamily="34" charset="0"/>
                <a:cs typeface="Arial" panose="020B0604020202020204" pitchFamily="34" charset="0"/>
              </a:rPr>
              <a:t> </a:t>
            </a:r>
            <a:r>
              <a:rPr lang="en-US" sz="7200" dirty="0" smtClean="0">
                <a:solidFill>
                  <a:prstClr val="black"/>
                </a:solidFill>
                <a:latin typeface="Arial" panose="020B0604020202020204" pitchFamily="34" charset="0"/>
                <a:cs typeface="Arial" panose="020B0604020202020204" pitchFamily="34" charset="0"/>
              </a:rPr>
              <a:t>2005. </a:t>
            </a:r>
            <a:r>
              <a:rPr lang="en-US" sz="7200" dirty="0" err="1" smtClean="0">
                <a:solidFill>
                  <a:prstClr val="black"/>
                </a:solidFill>
                <a:latin typeface="Arial" panose="020B0604020202020204" pitchFamily="34" charset="0"/>
                <a:cs typeface="Arial" panose="020B0604020202020204" pitchFamily="34" charset="0"/>
              </a:rPr>
              <a:t>godine</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na</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dijelu</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željezničke</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pruge</a:t>
            </a:r>
            <a:r>
              <a:rPr lang="en-US" sz="7200" dirty="0" smtClean="0">
                <a:solidFill>
                  <a:prstClr val="black"/>
                </a:solidFill>
                <a:latin typeface="Arial" panose="020B0604020202020204" pitchFamily="34" charset="0"/>
                <a:cs typeface="Arial" panose="020B0604020202020204" pitchFamily="34" charset="0"/>
              </a:rPr>
              <a:t> u </a:t>
            </a:r>
            <a:r>
              <a:rPr lang="en-US" sz="7200" dirty="0" err="1" smtClean="0">
                <a:solidFill>
                  <a:prstClr val="black"/>
                </a:solidFill>
                <a:latin typeface="Arial" panose="020B0604020202020204" pitchFamily="34" charset="0"/>
                <a:cs typeface="Arial" panose="020B0604020202020204" pitchFamily="34" charset="0"/>
              </a:rPr>
              <a:t>blizini</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stanice</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Lutovo</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kada</a:t>
            </a:r>
            <a:r>
              <a:rPr lang="en-US" sz="7200" dirty="0" smtClean="0">
                <a:solidFill>
                  <a:prstClr val="black"/>
                </a:solidFill>
                <a:latin typeface="Arial" panose="020B0604020202020204" pitchFamily="34" charset="0"/>
                <a:cs typeface="Arial" panose="020B0604020202020204" pitchFamily="34" charset="0"/>
              </a:rPr>
              <a:t> je </a:t>
            </a:r>
            <a:r>
              <a:rPr lang="en-US" sz="7200" dirty="0" err="1" smtClean="0">
                <a:solidFill>
                  <a:prstClr val="black"/>
                </a:solidFill>
                <a:latin typeface="Arial" panose="020B0604020202020204" pitchFamily="34" charset="0"/>
                <a:cs typeface="Arial" panose="020B0604020202020204" pitchFamily="34" charset="0"/>
              </a:rPr>
              <a:t>usljed</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naleta</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teretnog</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voza</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na</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velike</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količine</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sniježne</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lavine</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došlo</a:t>
            </a:r>
            <a:r>
              <a:rPr lang="en-US" sz="7200" dirty="0" smtClean="0">
                <a:solidFill>
                  <a:prstClr val="black"/>
                </a:solidFill>
                <a:latin typeface="Arial" panose="020B0604020202020204" pitchFamily="34" charset="0"/>
                <a:cs typeface="Arial" panose="020B0604020202020204" pitchFamily="34" charset="0"/>
              </a:rPr>
              <a:t> do </a:t>
            </a:r>
            <a:r>
              <a:rPr lang="en-US" sz="7200" dirty="0" err="1" smtClean="0">
                <a:solidFill>
                  <a:prstClr val="black"/>
                </a:solidFill>
                <a:latin typeface="Arial" panose="020B0604020202020204" pitchFamily="34" charset="0"/>
                <a:cs typeface="Arial" panose="020B0604020202020204" pitchFamily="34" charset="0"/>
              </a:rPr>
              <a:t>prevrtanja</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lokomotive</a:t>
            </a:r>
            <a:r>
              <a:rPr lang="en-US" sz="7200" dirty="0" smtClean="0">
                <a:solidFill>
                  <a:prstClr val="black"/>
                </a:solidFill>
                <a:latin typeface="Arial" panose="020B0604020202020204" pitchFamily="34" charset="0"/>
                <a:cs typeface="Arial" panose="020B0604020202020204" pitchFamily="34" charset="0"/>
              </a:rPr>
              <a:t> u </a:t>
            </a:r>
            <a:r>
              <a:rPr lang="en-US" sz="7200" dirty="0" err="1" smtClean="0">
                <a:solidFill>
                  <a:prstClr val="black"/>
                </a:solidFill>
                <a:latin typeface="Arial" panose="020B0604020202020204" pitchFamily="34" charset="0"/>
                <a:cs typeface="Arial" panose="020B0604020202020204" pitchFamily="34" charset="0"/>
              </a:rPr>
              <a:t>ponor</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na</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udaljenosti</a:t>
            </a:r>
            <a:r>
              <a:rPr lang="en-US" sz="7200" dirty="0" smtClean="0">
                <a:solidFill>
                  <a:prstClr val="black"/>
                </a:solidFill>
                <a:latin typeface="Arial" panose="020B0604020202020204" pitchFamily="34" charset="0"/>
                <a:cs typeface="Arial" panose="020B0604020202020204" pitchFamily="34" charset="0"/>
              </a:rPr>
              <a:t> 400-500 </a:t>
            </a:r>
            <a:r>
              <a:rPr lang="en-US" sz="7200" dirty="0" err="1" smtClean="0">
                <a:solidFill>
                  <a:prstClr val="black"/>
                </a:solidFill>
                <a:latin typeface="Arial" panose="020B0604020202020204" pitchFamily="34" charset="0"/>
                <a:cs typeface="Arial" panose="020B0604020202020204" pitchFamily="34" charset="0"/>
              </a:rPr>
              <a:t>metara</a:t>
            </a:r>
            <a:r>
              <a:rPr lang="en-US" sz="7200" dirty="0" smtClean="0">
                <a:solidFill>
                  <a:prstClr val="black"/>
                </a:solidFill>
                <a:latin typeface="Arial" panose="020B0604020202020204" pitchFamily="34" charset="0"/>
                <a:cs typeface="Arial" panose="020B0604020202020204" pitchFamily="34" charset="0"/>
              </a:rPr>
              <a:t> od </a:t>
            </a:r>
            <a:r>
              <a:rPr lang="en-US" sz="7200" dirty="0" err="1" smtClean="0">
                <a:solidFill>
                  <a:prstClr val="black"/>
                </a:solidFill>
                <a:latin typeface="Arial" panose="020B0604020202020204" pitchFamily="34" charset="0"/>
                <a:cs typeface="Arial" panose="020B0604020202020204" pitchFamily="34" charset="0"/>
              </a:rPr>
              <a:t>rijeke</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Morač</a:t>
            </a:r>
            <a:r>
              <a:rPr lang="x-none" sz="7200" dirty="0" smtClean="0">
                <a:solidFill>
                  <a:prstClr val="black"/>
                </a:solidFill>
                <a:latin typeface="Arial" panose="020B0604020202020204" pitchFamily="34" charset="0"/>
                <a:cs typeface="Arial" panose="020B0604020202020204" pitchFamily="34" charset="0"/>
              </a:rPr>
              <a:t>e. Ovaj udes je m</a:t>
            </a:r>
            <a:r>
              <a:rPr lang="en-US" sz="7200" dirty="0" err="1" smtClean="0">
                <a:solidFill>
                  <a:prstClr val="black"/>
                </a:solidFill>
                <a:latin typeface="Arial" panose="020B0604020202020204" pitchFamily="34" charset="0"/>
                <a:cs typeface="Arial" panose="020B0604020202020204" pitchFamily="34" charset="0"/>
              </a:rPr>
              <a:t>ogao</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dovesti</a:t>
            </a:r>
            <a:r>
              <a:rPr lang="en-US" sz="7200" dirty="0" smtClean="0">
                <a:solidFill>
                  <a:prstClr val="black"/>
                </a:solidFill>
                <a:latin typeface="Arial" panose="020B0604020202020204" pitchFamily="34" charset="0"/>
                <a:cs typeface="Arial" panose="020B0604020202020204" pitchFamily="34" charset="0"/>
              </a:rPr>
              <a:t> do </a:t>
            </a:r>
            <a:r>
              <a:rPr lang="en-US" sz="7200" dirty="0" err="1" smtClean="0">
                <a:solidFill>
                  <a:prstClr val="black"/>
                </a:solidFill>
                <a:latin typeface="Arial" panose="020B0604020202020204" pitchFamily="34" charset="0"/>
                <a:cs typeface="Arial" panose="020B0604020202020204" pitchFamily="34" charset="0"/>
              </a:rPr>
              <a:t>vanredne</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situacije</a:t>
            </a:r>
            <a:r>
              <a:rPr lang="x-none" sz="7200" dirty="0" smtClean="0">
                <a:solidFill>
                  <a:prstClr val="black"/>
                </a:solidFill>
                <a:latin typeface="Arial" panose="020B0604020202020204" pitchFamily="34" charset="0"/>
                <a:cs typeface="Arial" panose="020B0604020202020204" pitchFamily="34" charset="0"/>
              </a:rPr>
              <a:t> jer se u </a:t>
            </a:r>
            <a:r>
              <a:rPr lang="en-US" sz="7200" dirty="0" err="1" smtClean="0">
                <a:solidFill>
                  <a:prstClr val="black"/>
                </a:solidFill>
                <a:latin typeface="Arial" panose="020B0604020202020204" pitchFamily="34" charset="0"/>
                <a:cs typeface="Arial" panose="020B0604020202020204" pitchFamily="34" charset="0"/>
              </a:rPr>
              <a:t>lokomotivi</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nalazio</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transformator</a:t>
            </a:r>
            <a:r>
              <a:rPr lang="en-US" sz="7200" dirty="0" smtClean="0">
                <a:solidFill>
                  <a:prstClr val="black"/>
                </a:solidFill>
                <a:latin typeface="Arial" panose="020B0604020202020204" pitchFamily="34" charset="0"/>
                <a:cs typeface="Arial" panose="020B0604020202020204" pitchFamily="34" charset="0"/>
              </a:rPr>
              <a:t> </a:t>
            </a:r>
            <a:r>
              <a:rPr lang="en-US" sz="7200" dirty="0" err="1" smtClean="0">
                <a:solidFill>
                  <a:prstClr val="black"/>
                </a:solidFill>
                <a:latin typeface="Arial" panose="020B0604020202020204" pitchFamily="34" charset="0"/>
                <a:cs typeface="Arial" panose="020B0604020202020204" pitchFamily="34" charset="0"/>
              </a:rPr>
              <a:t>sa</a:t>
            </a:r>
            <a:r>
              <a:rPr lang="en-US" sz="7200" dirty="0" smtClean="0">
                <a:solidFill>
                  <a:prstClr val="black"/>
                </a:solidFill>
                <a:latin typeface="Arial" panose="020B0604020202020204" pitchFamily="34" charset="0"/>
                <a:cs typeface="Arial" panose="020B0604020202020204" pitchFamily="34" charset="0"/>
              </a:rPr>
              <a:t> </a:t>
            </a:r>
            <a:r>
              <a:rPr lang="en-US" sz="7200" dirty="0">
                <a:solidFill>
                  <a:prstClr val="black"/>
                </a:solidFill>
                <a:latin typeface="Arial" panose="020B0604020202020204" pitchFamily="34" charset="0"/>
                <a:cs typeface="Arial" panose="020B0604020202020204" pitchFamily="34" charset="0"/>
              </a:rPr>
              <a:t>3.720 kg </a:t>
            </a:r>
            <a:r>
              <a:rPr lang="en-US" sz="7200" dirty="0" err="1">
                <a:solidFill>
                  <a:prstClr val="black"/>
                </a:solidFill>
                <a:latin typeface="Arial" panose="020B0604020202020204" pitchFamily="34" charset="0"/>
                <a:cs typeface="Arial" panose="020B0604020202020204" pitchFamily="34" charset="0"/>
              </a:rPr>
              <a:t>trafo-ulja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čije</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izlivanje</a:t>
            </a:r>
            <a:r>
              <a:rPr lang="en-US" sz="7200" dirty="0">
                <a:solidFill>
                  <a:prstClr val="black"/>
                </a:solidFill>
                <a:latin typeface="Arial" panose="020B0604020202020204" pitchFamily="34" charset="0"/>
                <a:cs typeface="Arial" panose="020B0604020202020204" pitchFamily="34" charset="0"/>
              </a:rPr>
              <a:t> bi </a:t>
            </a:r>
            <a:r>
              <a:rPr lang="en-US" sz="7200" dirty="0" err="1">
                <a:solidFill>
                  <a:prstClr val="black"/>
                </a:solidFill>
                <a:latin typeface="Arial" panose="020B0604020202020204" pitchFamily="34" charset="0"/>
                <a:cs typeface="Arial" panose="020B0604020202020204" pitchFamily="34" charset="0"/>
              </a:rPr>
              <a:t>prouzrokovalo</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velika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zagađenja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rijeke</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Morače</a:t>
            </a:r>
            <a:r>
              <a:rPr lang="en-US" sz="7200" dirty="0">
                <a:solidFill>
                  <a:prstClr val="black"/>
                </a:solidFill>
                <a:latin typeface="Arial" panose="020B0604020202020204" pitchFamily="34" charset="0"/>
                <a:cs typeface="Arial" panose="020B0604020202020204" pitchFamily="34" charset="0"/>
              </a:rPr>
              <a:t>, a </a:t>
            </a:r>
            <a:r>
              <a:rPr lang="en-US" sz="7200" dirty="0" err="1">
                <a:solidFill>
                  <a:prstClr val="black"/>
                </a:solidFill>
                <a:latin typeface="Arial" panose="020B0604020202020204" pitchFamily="34" charset="0"/>
                <a:cs typeface="Arial" panose="020B0604020202020204" pitchFamily="34" charset="0"/>
              </a:rPr>
              <a:t>samim</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tim</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i</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vodozahvata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Zagorič</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Željeznica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Crne</a:t>
            </a:r>
            <a:r>
              <a:rPr lang="en-US" sz="7200" dirty="0">
                <a:solidFill>
                  <a:prstClr val="black"/>
                </a:solidFill>
                <a:latin typeface="Arial" panose="020B0604020202020204" pitchFamily="34" charset="0"/>
                <a:cs typeface="Arial" panose="020B0604020202020204" pitchFamily="34" charset="0"/>
              </a:rPr>
              <a:t> Gore je </a:t>
            </a:r>
            <a:r>
              <a:rPr lang="en-US" sz="7200" dirty="0" err="1">
                <a:solidFill>
                  <a:prstClr val="black"/>
                </a:solidFill>
                <a:latin typeface="Arial" panose="020B0604020202020204" pitchFamily="34" charset="0"/>
                <a:cs typeface="Arial" panose="020B0604020202020204" pitchFamily="34" charset="0"/>
              </a:rPr>
              <a:t>zbog</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vrlo</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nepristupačnog</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terena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tada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angažovala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Gorsku</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službu</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spašavanja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iz</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Nikšića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za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vađenje</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transformatorskog</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ulja</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iz</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lokomotive</a:t>
            </a:r>
            <a:r>
              <a:rPr lang="en-US" sz="7200" dirty="0" smtClean="0">
                <a:solidFill>
                  <a:prstClr val="black"/>
                </a:solidFill>
                <a:latin typeface="Arial" panose="020B0604020202020204" pitchFamily="34" charset="0"/>
                <a:cs typeface="Arial" panose="020B0604020202020204" pitchFamily="34" charset="0"/>
              </a:rPr>
              <a:t>.</a:t>
            </a:r>
            <a:endParaRPr lang="x-none" sz="7200" dirty="0" smtClean="0">
              <a:solidFill>
                <a:prstClr val="black"/>
              </a:solidFill>
              <a:latin typeface="Arial" panose="020B0604020202020204" pitchFamily="34" charset="0"/>
              <a:cs typeface="Arial" panose="020B0604020202020204" pitchFamily="34" charset="0"/>
            </a:endParaRPr>
          </a:p>
          <a:p>
            <a:pPr algn="just"/>
            <a:endParaRPr lang="x-none" sz="7200" dirty="0" smtClean="0">
              <a:solidFill>
                <a:prstClr val="black"/>
              </a:solidFill>
              <a:latin typeface="Arial" panose="020B0604020202020204" pitchFamily="34" charset="0"/>
              <a:cs typeface="Arial" panose="020B0604020202020204" pitchFamily="34" charset="0"/>
            </a:endParaRPr>
          </a:p>
          <a:p>
            <a:pPr lvl="0" algn="just"/>
            <a:endParaRPr lang="x-none" sz="7200" dirty="0">
              <a:latin typeface="Arial" panose="020B0604020202020204" pitchFamily="34" charset="0"/>
              <a:cs typeface="Arial" panose="020B0604020202020204" pitchFamily="34" charset="0"/>
            </a:endParaRPr>
          </a:p>
          <a:p>
            <a:pPr lvl="0" algn="just"/>
            <a:r>
              <a:rPr lang="x-none" sz="7200" dirty="0" smtClean="0">
                <a:latin typeface="Arial" panose="020B0604020202020204" pitchFamily="34" charset="0"/>
                <a:cs typeface="Arial" panose="020B0604020202020204" pitchFamily="34" charset="0"/>
              </a:rPr>
              <a:t>U </a:t>
            </a:r>
            <a:r>
              <a:rPr lang="en-US" sz="7200" dirty="0" smtClean="0">
                <a:solidFill>
                  <a:srgbClr val="FF0000"/>
                </a:solidFill>
                <a:latin typeface="Arial" panose="020B0604020202020204" pitchFamily="34" charset="0"/>
                <a:cs typeface="Arial" panose="020B0604020202020204" pitchFamily="34" charset="0"/>
              </a:rPr>
              <a:t>TE </a:t>
            </a:r>
            <a:r>
              <a:rPr lang="en-US" sz="7200" dirty="0" err="1">
                <a:solidFill>
                  <a:srgbClr val="FF0000"/>
                </a:solidFill>
                <a:latin typeface="Arial" panose="020B0604020202020204" pitchFamily="34" charset="0"/>
                <a:cs typeface="Arial" panose="020B0604020202020204" pitchFamily="34" charset="0"/>
              </a:rPr>
              <a:t>Pljevlja</a:t>
            </a:r>
            <a:r>
              <a:rPr lang="en-US" sz="7200" dirty="0">
                <a:solidFill>
                  <a:srgbClr val="FF0000"/>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može</a:t>
            </a:r>
            <a:r>
              <a:rPr lang="en-US" sz="7200" dirty="0">
                <a:solidFill>
                  <a:prstClr val="black"/>
                </a:solidFill>
                <a:latin typeface="Arial" panose="020B0604020202020204" pitchFamily="34" charset="0"/>
                <a:cs typeface="Arial" panose="020B0604020202020204" pitchFamily="34" charset="0"/>
              </a:rPr>
              <a:t> </a:t>
            </a:r>
            <a:r>
              <a:rPr lang="en-US" sz="7200" dirty="0" err="1">
                <a:solidFill>
                  <a:prstClr val="black"/>
                </a:solidFill>
                <a:latin typeface="Arial" panose="020B0604020202020204" pitchFamily="34" charset="0"/>
                <a:cs typeface="Arial" panose="020B0604020202020204" pitchFamily="34" charset="0"/>
              </a:rPr>
              <a:t>doći</a:t>
            </a:r>
            <a:r>
              <a:rPr lang="en-US" sz="7200" dirty="0">
                <a:solidFill>
                  <a:prstClr val="black"/>
                </a:solidFill>
                <a:latin typeface="Arial" panose="020B0604020202020204" pitchFamily="34" charset="0"/>
                <a:cs typeface="Arial" panose="020B0604020202020204" pitchFamily="34" charset="0"/>
              </a:rPr>
              <a:t> do </a:t>
            </a:r>
            <a:r>
              <a:rPr lang="en-US" sz="7200" dirty="0" err="1" smtClean="0">
                <a:solidFill>
                  <a:srgbClr val="FF0000"/>
                </a:solidFill>
                <a:latin typeface="Arial" panose="020B0604020202020204" pitchFamily="34" charset="0"/>
                <a:cs typeface="Arial" panose="020B0604020202020204" pitchFamily="34" charset="0"/>
              </a:rPr>
              <a:t>curen</a:t>
            </a:r>
            <a:r>
              <a:rPr lang="x-none" sz="7200" dirty="0" smtClean="0">
                <a:solidFill>
                  <a:srgbClr val="FF0000"/>
                </a:solidFill>
                <a:latin typeface="Arial" panose="020B0604020202020204" pitchFamily="34" charset="0"/>
                <a:cs typeface="Arial" panose="020B0604020202020204" pitchFamily="34" charset="0"/>
              </a:rPr>
              <a:t>ja</a:t>
            </a:r>
            <a:r>
              <a:rPr lang="en-US" sz="7200" dirty="0" smtClean="0">
                <a:solidFill>
                  <a:srgbClr val="FF0000"/>
                </a:solidFill>
                <a:latin typeface="Arial" panose="020B0604020202020204" pitchFamily="34" charset="0"/>
                <a:cs typeface="Arial" panose="020B0604020202020204" pitchFamily="34" charset="0"/>
              </a:rPr>
              <a:t> </a:t>
            </a:r>
            <a:r>
              <a:rPr lang="en-US" sz="7200" dirty="0" err="1" smtClean="0">
                <a:solidFill>
                  <a:srgbClr val="FF0000"/>
                </a:solidFill>
                <a:latin typeface="Arial" panose="020B0604020202020204" pitchFamily="34" charset="0"/>
                <a:cs typeface="Arial" panose="020B0604020202020204" pitchFamily="34" charset="0"/>
              </a:rPr>
              <a:t>mazuta</a:t>
            </a:r>
            <a:r>
              <a:rPr lang="x-none" sz="7200" dirty="0" smtClean="0">
                <a:solidFill>
                  <a:srgbClr val="FF0000"/>
                </a:solidFill>
                <a:latin typeface="Arial" panose="020B0604020202020204" pitchFamily="34" charset="0"/>
                <a:cs typeface="Arial" panose="020B0604020202020204" pitchFamily="34" charset="0"/>
              </a:rPr>
              <a:t> </a:t>
            </a:r>
            <a:r>
              <a:rPr lang="x-none" sz="7200" dirty="0" smtClean="0">
                <a:latin typeface="Arial" panose="020B0604020202020204" pitchFamily="34" charset="0"/>
                <a:cs typeface="Arial" panose="020B0604020202020204" pitchFamily="34" charset="0"/>
              </a:rPr>
              <a:t>usled</a:t>
            </a:r>
            <a:r>
              <a:rPr lang="en-US" sz="7200" dirty="0" smtClean="0">
                <a:latin typeface="Arial" panose="020B0604020202020204" pitchFamily="34" charset="0"/>
                <a:cs typeface="Arial" panose="020B0604020202020204" pitchFamily="34" charset="0"/>
              </a:rPr>
              <a:t> </a:t>
            </a:r>
            <a:r>
              <a:rPr lang="x-none"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havarije</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na</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rezervoarima</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ili</a:t>
            </a:r>
            <a:r>
              <a:rPr lang="en-US" sz="7200" dirty="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instalacijam</a:t>
            </a:r>
            <a:r>
              <a:rPr lang="x-none" sz="7200" dirty="0" smtClean="0">
                <a:latin typeface="Arial" panose="020B0604020202020204" pitchFamily="34" charset="0"/>
                <a:cs typeface="Arial" panose="020B0604020202020204" pitchFamily="34" charset="0"/>
              </a:rPr>
              <a:t>a a n</a:t>
            </a:r>
            <a:r>
              <a:rPr lang="en-US" sz="7200" dirty="0" err="1" smtClean="0">
                <a:latin typeface="Arial" panose="020B0604020202020204" pitchFamily="34" charset="0"/>
                <a:cs typeface="Arial" panose="020B0604020202020204" pitchFamily="34" charset="0"/>
              </a:rPr>
              <a:t>ajveću</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opasnost</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po</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životnu</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sredinu</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može</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predstavljati</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izlivanje</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ulja</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koja</a:t>
            </a:r>
            <a:r>
              <a:rPr lang="en-US" sz="7200" dirty="0" smtClean="0">
                <a:latin typeface="Arial" panose="020B0604020202020204" pitchFamily="34" charset="0"/>
                <a:cs typeface="Arial" panose="020B0604020202020204" pitchFamily="34" charset="0"/>
              </a:rPr>
              <a:t> u </a:t>
            </a:r>
            <a:r>
              <a:rPr lang="en-US" sz="7200" dirty="0" err="1" smtClean="0">
                <a:latin typeface="Arial" panose="020B0604020202020204" pitchFamily="34" charset="0"/>
                <a:cs typeface="Arial" panose="020B0604020202020204" pitchFamily="34" charset="0"/>
              </a:rPr>
              <a:t>sebi</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sadrže</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polihlorovane</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bifenile</a:t>
            </a:r>
            <a:r>
              <a:rPr lang="en-US" sz="7200" dirty="0" smtClean="0">
                <a:latin typeface="Arial" panose="020B0604020202020204" pitchFamily="34" charset="0"/>
                <a:cs typeface="Arial" panose="020B0604020202020204" pitchFamily="34" charset="0"/>
              </a:rPr>
              <a:t>. </a:t>
            </a:r>
            <a:endParaRPr lang="x-none" sz="7200" dirty="0" smtClean="0">
              <a:latin typeface="Arial" panose="020B0604020202020204" pitchFamily="34" charset="0"/>
              <a:cs typeface="Arial" panose="020B0604020202020204" pitchFamily="34" charset="0"/>
            </a:endParaRPr>
          </a:p>
          <a:p>
            <a:pPr marL="0" lvl="0" indent="0" algn="just">
              <a:buNone/>
            </a:pPr>
            <a:endParaRPr lang="x-none" sz="7200" dirty="0" smtClean="0">
              <a:latin typeface="Arial" panose="020B0604020202020204" pitchFamily="34" charset="0"/>
              <a:cs typeface="Arial" panose="020B0604020202020204" pitchFamily="34" charset="0"/>
            </a:endParaRPr>
          </a:p>
          <a:p>
            <a:pPr algn="just"/>
            <a:r>
              <a:rPr lang="en-US" sz="7200" dirty="0" smtClean="0">
                <a:latin typeface="Arial" panose="020B0604020202020204" pitchFamily="34" charset="0"/>
                <a:cs typeface="Arial" panose="020B0604020202020204" pitchFamily="34" charset="0"/>
              </a:rPr>
              <a:t>Danas </a:t>
            </a:r>
            <a:r>
              <a:rPr lang="en-US" sz="7200" dirty="0" err="1">
                <a:latin typeface="Arial" panose="020B0604020202020204" pitchFamily="34" charset="0"/>
                <a:cs typeface="Arial" panose="020B0604020202020204" pitchFamily="34" charset="0"/>
              </a:rPr>
              <a:t>su</a:t>
            </a:r>
            <a:r>
              <a:rPr lang="en-US" sz="7200" dirty="0">
                <a:latin typeface="Arial" panose="020B0604020202020204" pitchFamily="34" charset="0"/>
                <a:cs typeface="Arial" panose="020B0604020202020204" pitchFamily="34" charset="0"/>
              </a:rPr>
              <a:t> u </a:t>
            </a:r>
            <a:r>
              <a:rPr lang="en-US" sz="7200" dirty="0" err="1">
                <a:latin typeface="Arial" panose="020B0604020202020204" pitchFamily="34" charset="0"/>
                <a:cs typeface="Arial" panose="020B0604020202020204" pitchFamily="34" charset="0"/>
              </a:rPr>
              <a:t>svijetu</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polihlorovani</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bifenili</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izbačeni</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iz</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upotrebe</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i</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zamijenjeni</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ekološki</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prihvatljivijim</a:t>
            </a:r>
            <a:r>
              <a:rPr lang="en-US" sz="7200" dirty="0">
                <a:latin typeface="Arial" panose="020B0604020202020204" pitchFamily="34" charset="0"/>
                <a:cs typeface="Arial" panose="020B0604020202020204" pitchFamily="34" charset="0"/>
              </a:rPr>
              <a:t> </a:t>
            </a:r>
            <a:r>
              <a:rPr lang="x-none"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uljima</a:t>
            </a:r>
            <a:r>
              <a:rPr lang="en-US" sz="7200" dirty="0">
                <a:latin typeface="Arial" panose="020B0604020202020204" pitchFamily="34" charset="0"/>
                <a:cs typeface="Arial" panose="020B0604020202020204" pitchFamily="34" charset="0"/>
              </a:rPr>
              <a:t>.</a:t>
            </a:r>
            <a:endParaRPr lang="x-none" sz="7200" dirty="0">
              <a:latin typeface="Arial" panose="020B0604020202020204" pitchFamily="34" charset="0"/>
              <a:cs typeface="Arial" panose="020B0604020202020204" pitchFamily="34" charset="0"/>
            </a:endParaRPr>
          </a:p>
          <a:p>
            <a:pPr marL="0" indent="0" algn="just">
              <a:buNone/>
            </a:pPr>
            <a:r>
              <a:rPr lang="sr-Latn-CS" sz="6400" dirty="0">
                <a:latin typeface="Arial" panose="020B0604020202020204" pitchFamily="34" charset="0"/>
                <a:cs typeface="Arial" panose="020B0604020202020204" pitchFamily="34" charset="0"/>
              </a:rPr>
              <a:t> </a:t>
            </a:r>
            <a:endParaRPr lang="x-none" sz="6400" dirty="0">
              <a:latin typeface="Arial" panose="020B0604020202020204" pitchFamily="34" charset="0"/>
              <a:cs typeface="Arial" panose="020B0604020202020204" pitchFamily="34" charset="0"/>
            </a:endParaRPr>
          </a:p>
          <a:p>
            <a:pPr algn="just"/>
            <a:endParaRPr lang="x-none" dirty="0"/>
          </a:p>
        </p:txBody>
      </p:sp>
    </p:spTree>
    <p:extLst>
      <p:ext uri="{BB962C8B-B14F-4D97-AF65-F5344CB8AC3E}">
        <p14:creationId xmlns:p14="http://schemas.microsoft.com/office/powerpoint/2010/main" xmlns="" val="2100116184"/>
      </p:ext>
    </p:extLst>
  </p:cSld>
  <p:clrMapOvr>
    <a:masterClrMapping/>
  </p:clrMapOvr>
  <p:transition spd="slow" advClick="0">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943600"/>
            <a:ext cx="8077200" cy="381000"/>
          </a:xfrm>
        </p:spPr>
        <p:txBody>
          <a:bodyPr>
            <a:normAutofit fontScale="90000"/>
          </a:bodyPr>
          <a:lstStyle/>
          <a:p>
            <a:r>
              <a:rPr lang="x-none" dirty="0" smtClean="0"/>
              <a:t>Izlivanje ulja u zemljište</a:t>
            </a:r>
            <a:endParaRPr lang="x-none" dirty="0"/>
          </a:p>
        </p:txBody>
      </p:sp>
      <p:pic>
        <p:nvPicPr>
          <p:cNvPr id="1026" name="Picture 2" descr="D:\My Documents\Pictures\izlivanje ulja u zemlju.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62000" y="1143000"/>
            <a:ext cx="7543800" cy="4419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34477142"/>
      </p:ext>
    </p:extLst>
  </p:cSld>
  <p:clrMapOvr>
    <a:masterClrMapping/>
  </p:clrMapOvr>
  <p:transition spd="slow" advClick="0">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001000" cy="5821363"/>
          </a:xfrm>
        </p:spPr>
        <p:txBody>
          <a:bodyPr>
            <a:noAutofit/>
          </a:bodyPr>
          <a:lstStyle/>
          <a:p>
            <a:pPr marL="0" lvl="0" indent="0" algn="ctr">
              <a:buNone/>
            </a:pPr>
            <a:r>
              <a:rPr lang="x-none" sz="2000" b="1" u="sng" dirty="0" smtClean="0">
                <a:latin typeface="Arial" panose="020B0604020202020204" pitchFamily="34" charset="0"/>
                <a:cs typeface="Arial" panose="020B0604020202020204" pitchFamily="34" charset="0"/>
              </a:rPr>
              <a:t>Curenje gasa SF</a:t>
            </a:r>
            <a:r>
              <a:rPr lang="x-none" sz="2000" b="1" baseline="-25000" dirty="0" smtClean="0">
                <a:latin typeface="Arial" panose="020B0604020202020204" pitchFamily="34" charset="0"/>
                <a:cs typeface="Arial" panose="020B0604020202020204" pitchFamily="34" charset="0"/>
              </a:rPr>
              <a:t>6</a:t>
            </a:r>
            <a:endParaRPr lang="x-none" sz="2000" baseline="-25000" dirty="0">
              <a:solidFill>
                <a:prstClr val="black"/>
              </a:solidFill>
              <a:latin typeface="Arial" panose="020B0604020202020204" pitchFamily="34" charset="0"/>
              <a:cs typeface="Arial" panose="020B0604020202020204" pitchFamily="34" charset="0"/>
            </a:endParaRPr>
          </a:p>
          <a:p>
            <a:pPr marL="0" indent="0">
              <a:buNone/>
            </a:pPr>
            <a:r>
              <a:rPr lang="hr-HR" sz="2000" b="1" dirty="0" smtClean="0">
                <a:latin typeface="Arial" panose="020B0604020202020204" pitchFamily="34" charset="0"/>
                <a:cs typeface="Arial" panose="020B0604020202020204" pitchFamily="34" charset="0"/>
              </a:rPr>
              <a:t>                                                 </a:t>
            </a:r>
            <a:endParaRPr lang="x-none" sz="2000" dirty="0">
              <a:latin typeface="Arial" panose="020B0604020202020204" pitchFamily="34" charset="0"/>
              <a:cs typeface="Arial" panose="020B0604020202020204" pitchFamily="34" charset="0"/>
            </a:endParaRPr>
          </a:p>
          <a:p>
            <a:pPr algn="just"/>
            <a:r>
              <a:rPr lang="x-none" sz="2000" dirty="0">
                <a:solidFill>
                  <a:srgbClr val="FF0000"/>
                </a:solidFill>
                <a:latin typeface="Arial" panose="020B0604020202020204" pitchFamily="34" charset="0"/>
                <a:cs typeface="Arial" panose="020B0604020202020204" pitchFamily="34" charset="0"/>
              </a:rPr>
              <a:t>g</a:t>
            </a:r>
            <a:r>
              <a:rPr lang="en-US" sz="2000" dirty="0" err="1" smtClean="0">
                <a:solidFill>
                  <a:srgbClr val="FF0000"/>
                </a:solidFill>
                <a:latin typeface="Arial" panose="020B0604020202020204" pitchFamily="34" charset="0"/>
                <a:cs typeface="Arial" panose="020B0604020202020204" pitchFamily="34" charset="0"/>
              </a:rPr>
              <a:t>rešk</a:t>
            </a:r>
            <a:r>
              <a:rPr lang="x-none" sz="2000" dirty="0" smtClean="0">
                <a:solidFill>
                  <a:srgbClr val="FF0000"/>
                </a:solidFill>
                <a:latin typeface="Arial" panose="020B0604020202020204" pitchFamily="34" charset="0"/>
                <a:cs typeface="Arial" panose="020B0604020202020204" pitchFamily="34" charset="0"/>
              </a:rPr>
              <a:t>a </a:t>
            </a:r>
            <a:r>
              <a:rPr lang="en-US" sz="2000" dirty="0" err="1" smtClean="0">
                <a:solidFill>
                  <a:srgbClr val="FF0000"/>
                </a:solidFill>
                <a:latin typeface="Arial" panose="020B0604020202020204" pitchFamily="34" charset="0"/>
                <a:cs typeface="Arial" panose="020B0604020202020204" pitchFamily="34" charset="0"/>
              </a:rPr>
              <a:t>na</a:t>
            </a:r>
            <a:r>
              <a:rPr lang="en-US" sz="2000" dirty="0" smtClean="0">
                <a:solidFill>
                  <a:srgbClr val="FF0000"/>
                </a:solidFill>
                <a:latin typeface="Arial" panose="020B0604020202020204" pitchFamily="34" charset="0"/>
                <a:cs typeface="Arial" panose="020B0604020202020204" pitchFamily="34" charset="0"/>
              </a:rPr>
              <a:t> </a:t>
            </a:r>
            <a:r>
              <a:rPr lang="en-US" sz="2000" dirty="0" err="1">
                <a:solidFill>
                  <a:srgbClr val="FF0000"/>
                </a:solidFill>
                <a:latin typeface="Arial" panose="020B0604020202020204" pitchFamily="34" charset="0"/>
                <a:cs typeface="Arial" panose="020B0604020202020204" pitchFamily="34" charset="0"/>
              </a:rPr>
              <a:t>zaptivanju</a:t>
            </a:r>
            <a:r>
              <a:rPr lang="en-US" sz="2000" dirty="0" smtClean="0">
                <a:latin typeface="Arial" panose="020B0604020202020204" pitchFamily="34" charset="0"/>
                <a:cs typeface="Arial" panose="020B0604020202020204" pitchFamily="34" charset="0"/>
              </a:rPr>
              <a:t>,</a:t>
            </a:r>
            <a:endParaRPr lang="x-none" sz="2000" dirty="0" smtClean="0">
              <a:latin typeface="Arial" panose="020B0604020202020204" pitchFamily="34" charset="0"/>
              <a:cs typeface="Arial" panose="020B0604020202020204" pitchFamily="34" charset="0"/>
            </a:endParaRPr>
          </a:p>
          <a:p>
            <a:pPr algn="just"/>
            <a:endParaRPr lang="x-none" sz="2000" dirty="0" smtClean="0">
              <a:latin typeface="Arial" panose="020B0604020202020204" pitchFamily="34" charset="0"/>
              <a:cs typeface="Arial" panose="020B0604020202020204" pitchFamily="34" charset="0"/>
            </a:endParaRPr>
          </a:p>
          <a:p>
            <a:pPr marL="0" indent="0" algn="just">
              <a:buNone/>
            </a:pPr>
            <a:endParaRPr lang="x-none" sz="2000" dirty="0">
              <a:latin typeface="Arial" panose="020B0604020202020204" pitchFamily="34" charset="0"/>
              <a:cs typeface="Arial" panose="020B0604020202020204" pitchFamily="34" charset="0"/>
            </a:endParaRPr>
          </a:p>
          <a:p>
            <a:pPr algn="just"/>
            <a:r>
              <a:rPr lang="x-none" sz="2000" dirty="0">
                <a:solidFill>
                  <a:srgbClr val="FF0000"/>
                </a:solidFill>
                <a:latin typeface="Arial" panose="020B0604020202020204" pitchFamily="34" charset="0"/>
                <a:cs typeface="Arial" panose="020B0604020202020204" pitchFamily="34" charset="0"/>
              </a:rPr>
              <a:t>u</a:t>
            </a:r>
            <a:r>
              <a:rPr lang="en-US" sz="2000" dirty="0" err="1" smtClean="0">
                <a:solidFill>
                  <a:srgbClr val="FF0000"/>
                </a:solidFill>
                <a:latin typeface="Arial" panose="020B0604020202020204" pitchFamily="34" charset="0"/>
                <a:cs typeface="Arial" panose="020B0604020202020204" pitchFamily="34" charset="0"/>
              </a:rPr>
              <a:t>nutrašnj</a:t>
            </a:r>
            <a:r>
              <a:rPr lang="x-none" sz="2000" dirty="0" smtClean="0">
                <a:solidFill>
                  <a:srgbClr val="FF0000"/>
                </a:solidFill>
                <a:latin typeface="Arial" panose="020B0604020202020204" pitchFamily="34" charset="0"/>
                <a:cs typeface="Arial" panose="020B0604020202020204" pitchFamily="34" charset="0"/>
              </a:rPr>
              <a:t>i</a:t>
            </a:r>
            <a:r>
              <a:rPr lang="en-US" sz="2000" dirty="0" smtClean="0">
                <a:solidFill>
                  <a:srgbClr val="FF0000"/>
                </a:solidFill>
                <a:latin typeface="Arial" panose="020B0604020202020204" pitchFamily="34" charset="0"/>
                <a:cs typeface="Arial" panose="020B0604020202020204" pitchFamily="34" charset="0"/>
              </a:rPr>
              <a:t> </a:t>
            </a:r>
            <a:r>
              <a:rPr lang="en-US" sz="2000" dirty="0" err="1" smtClean="0">
                <a:solidFill>
                  <a:srgbClr val="FF0000"/>
                </a:solidFill>
                <a:latin typeface="Arial" panose="020B0604020202020204" pitchFamily="34" charset="0"/>
                <a:cs typeface="Arial" panose="020B0604020202020204" pitchFamily="34" charset="0"/>
              </a:rPr>
              <a:t>kvar</a:t>
            </a:r>
            <a:r>
              <a:rPr lang="x-none" sz="2000" dirty="0" smtClean="0">
                <a:solidFill>
                  <a:srgbClr val="FF0000"/>
                </a:solidFill>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koji</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dovodi</a:t>
            </a:r>
            <a:r>
              <a:rPr lang="en-US" sz="2000" dirty="0">
                <a:latin typeface="Arial" panose="020B0604020202020204" pitchFamily="34" charset="0"/>
                <a:cs typeface="Arial" panose="020B0604020202020204" pitchFamily="34" charset="0"/>
              </a:rPr>
              <a:t> do </a:t>
            </a:r>
            <a:r>
              <a:rPr lang="en-US" sz="2000" dirty="0" err="1">
                <a:latin typeface="Arial" panose="020B0604020202020204" pitchFamily="34" charset="0"/>
                <a:cs typeface="Arial" panose="020B0604020202020204" pitchFamily="34" charset="0"/>
              </a:rPr>
              <a:t>nekontrolisanog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električnog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pražnjenja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luka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unutar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opreme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sa</a:t>
            </a:r>
            <a:r>
              <a:rPr lang="en-US" sz="2000" dirty="0">
                <a:latin typeface="Arial" panose="020B0604020202020204" pitchFamily="34" charset="0"/>
                <a:cs typeface="Arial" panose="020B0604020202020204" pitchFamily="34" charset="0"/>
              </a:rPr>
              <a:t> SF</a:t>
            </a:r>
            <a:r>
              <a:rPr lang="en-US" sz="2000" baseline="-25000" dirty="0">
                <a:latin typeface="Arial" panose="020B0604020202020204" pitchFamily="34" charset="0"/>
                <a:cs typeface="Arial" panose="020B0604020202020204" pitchFamily="34" charset="0"/>
              </a:rPr>
              <a:t>6 </a:t>
            </a:r>
            <a:r>
              <a:rPr lang="en-US" sz="2000" dirty="0" err="1">
                <a:latin typeface="Arial" panose="020B0604020202020204" pitchFamily="34" charset="0"/>
                <a:cs typeface="Arial" panose="020B0604020202020204" pitchFamily="34" charset="0"/>
              </a:rPr>
              <a:t>gasom</a:t>
            </a:r>
            <a:r>
              <a:rPr lang="en-US" sz="2000" dirty="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Ovakve</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situacije</a:t>
            </a:r>
            <a:r>
              <a:rPr lang="en-US" sz="2000" dirty="0">
                <a:latin typeface="Arial" panose="020B0604020202020204" pitchFamily="34" charset="0"/>
                <a:cs typeface="Arial" panose="020B0604020202020204" pitchFamily="34" charset="0"/>
              </a:rPr>
              <a:t> se </a:t>
            </a:r>
            <a:r>
              <a:rPr lang="en-US" sz="2000" dirty="0" err="1">
                <a:latin typeface="Arial" panose="020B0604020202020204" pitchFamily="34" charset="0"/>
                <a:cs typeface="Arial" panose="020B0604020202020204" pitchFamily="34" charset="0"/>
              </a:rPr>
              <a:t>rijetko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dešavaju</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kad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dođe</a:t>
            </a:r>
            <a:r>
              <a:rPr lang="en-US" sz="2000" dirty="0">
                <a:latin typeface="Arial" panose="020B0604020202020204" pitchFamily="34" charset="0"/>
                <a:cs typeface="Arial" panose="020B0604020202020204" pitchFamily="34" charset="0"/>
              </a:rPr>
              <a:t> do </a:t>
            </a:r>
            <a:r>
              <a:rPr lang="en-US" sz="2000" dirty="0" err="1">
                <a:latin typeface="Arial" panose="020B0604020202020204" pitchFamily="34" charset="0"/>
                <a:cs typeface="Arial" panose="020B0604020202020204" pitchFamily="34" charset="0"/>
              </a:rPr>
              <a:t>njih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usljed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velike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energije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luka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dolazi</a:t>
            </a:r>
            <a:r>
              <a:rPr lang="en-US" sz="2000" dirty="0">
                <a:latin typeface="Arial" panose="020B0604020202020204" pitchFamily="34" charset="0"/>
                <a:cs typeface="Arial" panose="020B0604020202020204" pitchFamily="34" charset="0"/>
              </a:rPr>
              <a:t> do </a:t>
            </a:r>
            <a:r>
              <a:rPr lang="en-US" sz="2000" dirty="0" err="1">
                <a:latin typeface="Arial" panose="020B0604020202020204" pitchFamily="34" charset="0"/>
                <a:cs typeface="Arial" panose="020B0604020202020204" pitchFamily="34" charset="0"/>
              </a:rPr>
              <a:t>brzog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rasta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pritiska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razlaganja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gasa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izbacivanja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gasa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produkata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razlaganja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iz</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prekidača</a:t>
            </a:r>
            <a:r>
              <a:rPr lang="en-US" sz="2000" dirty="0">
                <a:latin typeface="Arial" panose="020B0604020202020204" pitchFamily="34" charset="0"/>
                <a:cs typeface="Arial" panose="020B0604020202020204" pitchFamily="34" charset="0"/>
              </a:rPr>
              <a:t>. </a:t>
            </a:r>
            <a:endParaRPr lang="x-none" sz="2000" dirty="0" smtClean="0">
              <a:latin typeface="Arial" panose="020B0604020202020204" pitchFamily="34" charset="0"/>
              <a:cs typeface="Arial" panose="020B0604020202020204" pitchFamily="34" charset="0"/>
            </a:endParaRPr>
          </a:p>
          <a:p>
            <a:pPr marL="0" indent="0" algn="just">
              <a:buNone/>
            </a:pPr>
            <a:endParaRPr lang="x-none" sz="2000" dirty="0" smtClean="0">
              <a:latin typeface="Arial" panose="020B0604020202020204" pitchFamily="34" charset="0"/>
              <a:cs typeface="Arial" panose="020B0604020202020204" pitchFamily="34" charset="0"/>
            </a:endParaRPr>
          </a:p>
          <a:p>
            <a:pPr algn="just"/>
            <a:endParaRPr lang="x-none" sz="2000" dirty="0">
              <a:latin typeface="Arial" panose="020B0604020202020204" pitchFamily="34" charset="0"/>
              <a:cs typeface="Arial" panose="020B0604020202020204" pitchFamily="34" charset="0"/>
            </a:endParaRPr>
          </a:p>
          <a:p>
            <a:pPr algn="just"/>
            <a:r>
              <a:rPr lang="x-none" sz="2000" dirty="0" err="1">
                <a:solidFill>
                  <a:srgbClr val="FF0000"/>
                </a:solidFill>
                <a:latin typeface="Arial" panose="020B0604020202020204" pitchFamily="34" charset="0"/>
                <a:cs typeface="Arial" panose="020B0604020202020204" pitchFamily="34" charset="0"/>
              </a:rPr>
              <a:t>s</a:t>
            </a:r>
            <a:r>
              <a:rPr lang="en-US" sz="2000" dirty="0" err="1" smtClean="0">
                <a:solidFill>
                  <a:srgbClr val="FF0000"/>
                </a:solidFill>
                <a:latin typeface="Arial" panose="020B0604020202020204" pitchFamily="34" charset="0"/>
                <a:cs typeface="Arial" panose="020B0604020202020204" pitchFamily="34" charset="0"/>
              </a:rPr>
              <a:t>poljašnji</a:t>
            </a:r>
            <a:r>
              <a:rPr lang="en-US" sz="2000" dirty="0" smtClean="0">
                <a:solidFill>
                  <a:srgbClr val="FF0000"/>
                </a:solidFill>
                <a:latin typeface="Arial" panose="020B0604020202020204" pitchFamily="34" charset="0"/>
                <a:cs typeface="Arial" panose="020B0604020202020204" pitchFamily="34" charset="0"/>
              </a:rPr>
              <a:t> </a:t>
            </a:r>
            <a:r>
              <a:rPr lang="en-US" sz="2000" dirty="0" err="1" smtClean="0">
                <a:solidFill>
                  <a:srgbClr val="FF0000"/>
                </a:solidFill>
                <a:latin typeface="Arial" panose="020B0604020202020204" pitchFamily="34" charset="0"/>
                <a:cs typeface="Arial" panose="020B0604020202020204" pitchFamily="34" charset="0"/>
              </a:rPr>
              <a:t>uticaj</a:t>
            </a:r>
            <a:r>
              <a:rPr lang="x-none" sz="2000" dirty="0">
                <a:solidFill>
                  <a:srgbClr val="FF0000"/>
                </a:solidFill>
                <a:latin typeface="Arial" panose="020B0604020202020204" pitchFamily="34" charset="0"/>
                <a:cs typeface="Arial" panose="020B0604020202020204" pitchFamily="34" charset="0"/>
              </a:rPr>
              <a:t>i</a:t>
            </a:r>
            <a:r>
              <a:rPr lang="en-US" sz="2000" dirty="0" smtClean="0">
                <a:solidFill>
                  <a:srgbClr val="FF0000"/>
                </a:solidFill>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opremu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koji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dovode</a:t>
            </a:r>
            <a:r>
              <a:rPr lang="en-US" sz="2000" dirty="0">
                <a:latin typeface="Arial" panose="020B0604020202020204" pitchFamily="34" charset="0"/>
                <a:cs typeface="Arial" panose="020B0604020202020204" pitchFamily="34" charset="0"/>
              </a:rPr>
              <a:t> do </a:t>
            </a:r>
            <a:r>
              <a:rPr lang="en-US" sz="2000" dirty="0" err="1">
                <a:latin typeface="Arial" panose="020B0604020202020204" pitchFamily="34" charset="0"/>
                <a:cs typeface="Arial" panose="020B0604020202020204" pitchFamily="34" charset="0"/>
              </a:rPr>
              <a:t>mehaničkih</a:t>
            </a:r>
            <a:r>
              <a:rPr lang="en-US" sz="2000" dirty="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oštećenja</a:t>
            </a:r>
            <a:r>
              <a:rPr lang="en-US" sz="2000" dirty="0" smtClean="0">
                <a:latin typeface="Arial" panose="020B0604020202020204" pitchFamily="34" charset="0"/>
                <a:cs typeface="Arial" panose="020B0604020202020204" pitchFamily="34" charset="0"/>
              </a:rPr>
              <a:t>,</a:t>
            </a:r>
            <a:r>
              <a:rPr lang="x-none"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kao</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što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požar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zemljotres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a:t>
            </a:r>
            <a:r>
              <a:rPr lang="en-US" sz="2000" dirty="0">
                <a:latin typeface="Arial" panose="020B0604020202020204" pitchFamily="34" charset="0"/>
                <a:cs typeface="Arial" panose="020B0604020202020204" pitchFamily="34" charset="0"/>
              </a:rPr>
              <a:t> dr.</a:t>
            </a:r>
            <a:r>
              <a:rPr lang="hr-HR" sz="2000" dirty="0">
                <a:latin typeface="Arial" panose="020B0604020202020204" pitchFamily="34" charset="0"/>
                <a:cs typeface="Arial" panose="020B0604020202020204" pitchFamily="34" charset="0"/>
              </a:rPr>
              <a:t> Njegovim direktnim ispuštanjem dolazi do hemijske reakcije sa gasovima iz atmosfere, čime se pospješuje stvaranje ozonskih rupa.</a:t>
            </a:r>
            <a:endParaRPr lang="x-none" sz="2000" dirty="0">
              <a:latin typeface="Arial" panose="020B0604020202020204" pitchFamily="34" charset="0"/>
              <a:cs typeface="Arial" panose="020B0604020202020204" pitchFamily="34" charset="0"/>
            </a:endParaRPr>
          </a:p>
          <a:p>
            <a:pPr marL="0" indent="0" algn="just">
              <a:spcAft>
                <a:spcPts val="0"/>
              </a:spcAft>
              <a:buNone/>
            </a:pPr>
            <a:endParaRPr lang="x-none" sz="1600" dirty="0">
              <a:latin typeface="Arial" panose="020B0604020202020204" pitchFamily="34" charset="0"/>
              <a:ea typeface="Times New Roman"/>
              <a:cs typeface="Arial" panose="020B0604020202020204" pitchFamily="34" charset="0"/>
            </a:endParaRPr>
          </a:p>
          <a:p>
            <a:pPr marL="0" indent="0" algn="just">
              <a:spcAft>
                <a:spcPts val="0"/>
              </a:spcAft>
              <a:buNone/>
            </a:pPr>
            <a:r>
              <a:rPr lang="hr-HR" sz="1400" b="1" dirty="0">
                <a:latin typeface="Arial" panose="020B0604020202020204" pitchFamily="34" charset="0"/>
                <a:ea typeface="Times New Roman"/>
                <a:cs typeface="Arial" panose="020B0604020202020204" pitchFamily="34" charset="0"/>
              </a:rPr>
              <a:t> </a:t>
            </a:r>
            <a:endParaRPr lang="x-none" sz="1400" dirty="0">
              <a:latin typeface="Arial" panose="020B0604020202020204" pitchFamily="34" charset="0"/>
              <a:ea typeface="Times New Roman"/>
              <a:cs typeface="Arial" panose="020B0604020202020204" pitchFamily="34" charset="0"/>
            </a:endParaRPr>
          </a:p>
          <a:p>
            <a:endParaRPr lang="x-none"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973758261"/>
      </p:ext>
    </p:extLst>
  </p:cSld>
  <p:clrMapOvr>
    <a:masterClrMapping/>
  </p:clrMapOvr>
  <p:transition spd="slow" advClick="0">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32500" lnSpcReduction="20000"/>
          </a:bodyPr>
          <a:lstStyle/>
          <a:p>
            <a:pPr marL="0" indent="0" algn="ctr">
              <a:buNone/>
            </a:pPr>
            <a:r>
              <a:rPr lang="en-US" sz="6200" b="1" u="sng" dirty="0" smtClean="0">
                <a:latin typeface="Arial" panose="020B0604020202020204" pitchFamily="34" charset="0"/>
                <a:cs typeface="Arial" panose="020B0604020202020204" pitchFamily="34" charset="0"/>
              </a:rPr>
              <a:t> </a:t>
            </a:r>
            <a:r>
              <a:rPr lang="en-US" sz="6200" b="1" u="sng" dirty="0" err="1">
                <a:latin typeface="Arial" panose="020B0604020202020204" pitchFamily="34" charset="0"/>
                <a:cs typeface="Arial" panose="020B0604020202020204" pitchFamily="34" charset="0"/>
              </a:rPr>
              <a:t>Izlivanje</a:t>
            </a:r>
            <a:r>
              <a:rPr lang="en-US" sz="6200" b="1" u="sng" dirty="0">
                <a:latin typeface="Arial" panose="020B0604020202020204" pitchFamily="34" charset="0"/>
                <a:cs typeface="Arial" panose="020B0604020202020204" pitchFamily="34" charset="0"/>
              </a:rPr>
              <a:t> </a:t>
            </a:r>
            <a:r>
              <a:rPr lang="en-US" sz="6200" b="1" u="sng" dirty="0" err="1">
                <a:latin typeface="Arial" panose="020B0604020202020204" pitchFamily="34" charset="0"/>
                <a:cs typeface="Arial" panose="020B0604020202020204" pitchFamily="34" charset="0"/>
              </a:rPr>
              <a:t>elektrolita</a:t>
            </a:r>
            <a:r>
              <a:rPr lang="en-US" sz="6200" b="1" u="sng" dirty="0">
                <a:latin typeface="Arial" panose="020B0604020202020204" pitchFamily="34" charset="0"/>
                <a:cs typeface="Arial" panose="020B0604020202020204" pitchFamily="34" charset="0"/>
              </a:rPr>
              <a:t> (</a:t>
            </a:r>
            <a:r>
              <a:rPr lang="en-US" sz="6200" b="1" u="sng" dirty="0" err="1">
                <a:latin typeface="Arial" panose="020B0604020202020204" pitchFamily="34" charset="0"/>
                <a:cs typeface="Arial" panose="020B0604020202020204" pitchFamily="34" charset="0"/>
              </a:rPr>
              <a:t>baza</a:t>
            </a:r>
            <a:r>
              <a:rPr lang="en-US" sz="6200" b="1" u="sng" dirty="0">
                <a:latin typeface="Arial" panose="020B0604020202020204" pitchFamily="34" charset="0"/>
                <a:cs typeface="Arial" panose="020B0604020202020204" pitchFamily="34" charset="0"/>
              </a:rPr>
              <a:t> </a:t>
            </a:r>
            <a:r>
              <a:rPr lang="en-US" sz="6200" b="1" u="sng" dirty="0" err="1">
                <a:latin typeface="Arial" panose="020B0604020202020204" pitchFamily="34" charset="0"/>
                <a:cs typeface="Arial" panose="020B0604020202020204" pitchFamily="34" charset="0"/>
              </a:rPr>
              <a:t>i</a:t>
            </a:r>
            <a:r>
              <a:rPr lang="en-US" sz="6200" b="1" u="sng" dirty="0">
                <a:latin typeface="Arial" panose="020B0604020202020204" pitchFamily="34" charset="0"/>
                <a:cs typeface="Arial" panose="020B0604020202020204" pitchFamily="34" charset="0"/>
              </a:rPr>
              <a:t> </a:t>
            </a:r>
            <a:r>
              <a:rPr lang="en-US" sz="6200" b="1" u="sng" dirty="0" err="1">
                <a:latin typeface="Arial" panose="020B0604020202020204" pitchFamily="34" charset="0"/>
                <a:cs typeface="Arial" panose="020B0604020202020204" pitchFamily="34" charset="0"/>
              </a:rPr>
              <a:t>kiselina</a:t>
            </a:r>
            <a:r>
              <a:rPr lang="en-US" sz="6200" b="1" u="sng" dirty="0">
                <a:latin typeface="Arial" panose="020B0604020202020204" pitchFamily="34" charset="0"/>
                <a:cs typeface="Arial" panose="020B0604020202020204" pitchFamily="34" charset="0"/>
              </a:rPr>
              <a:t>)</a:t>
            </a:r>
            <a:endParaRPr lang="x-none" sz="6200" b="1" u="sng" dirty="0">
              <a:latin typeface="Arial" panose="020B0604020202020204" pitchFamily="34" charset="0"/>
              <a:cs typeface="Arial" panose="020B0604020202020204" pitchFamily="34" charset="0"/>
            </a:endParaRPr>
          </a:p>
          <a:p>
            <a:pPr marL="0" indent="0">
              <a:buNone/>
            </a:pPr>
            <a:endParaRPr lang="x-none" sz="6200" dirty="0">
              <a:latin typeface="Arial" panose="020B0604020202020204" pitchFamily="34" charset="0"/>
              <a:cs typeface="Arial" panose="020B0604020202020204" pitchFamily="34" charset="0"/>
            </a:endParaRPr>
          </a:p>
          <a:p>
            <a:pPr algn="just"/>
            <a:r>
              <a:rPr lang="en-US" sz="6200" dirty="0" err="1">
                <a:latin typeface="Arial" panose="020B0604020202020204" pitchFamily="34" charset="0"/>
                <a:cs typeface="Arial" panose="020B0604020202020204" pitchFamily="34" charset="0"/>
              </a:rPr>
              <a:t>Veće</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količine</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hlorovodonične</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kiseline</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natrijum</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hidroksida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feri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hlorida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su</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smještene</a:t>
            </a:r>
            <a:r>
              <a:rPr lang="en-US" sz="6200" dirty="0">
                <a:latin typeface="Arial" panose="020B0604020202020204" pitchFamily="34" charset="0"/>
                <a:cs typeface="Arial" panose="020B0604020202020204" pitchFamily="34" charset="0"/>
              </a:rPr>
              <a:t> u tri </a:t>
            </a:r>
            <a:r>
              <a:rPr lang="en-US" sz="6200" dirty="0" err="1">
                <a:latin typeface="Arial" panose="020B0604020202020204" pitchFamily="34" charset="0"/>
                <a:cs typeface="Arial" panose="020B0604020202020204" pitchFamily="34" charset="0"/>
              </a:rPr>
              <a:t>rezervoara</a:t>
            </a:r>
            <a:r>
              <a:rPr lang="en-US" sz="6200" dirty="0">
                <a:latin typeface="Arial" panose="020B0604020202020204" pitchFamily="34" charset="0"/>
                <a:cs typeface="Arial" panose="020B0604020202020204" pitchFamily="34" charset="0"/>
              </a:rPr>
              <a:t> od </a:t>
            </a:r>
            <a:r>
              <a:rPr lang="en-US" sz="6200" dirty="0" err="1">
                <a:latin typeface="Arial" panose="020B0604020202020204" pitchFamily="34" charset="0"/>
                <a:cs typeface="Arial" panose="020B0604020202020204" pitchFamily="34" charset="0"/>
              </a:rPr>
              <a:t>po</a:t>
            </a:r>
            <a:r>
              <a:rPr lang="en-US" sz="6200" dirty="0">
                <a:latin typeface="Arial" panose="020B0604020202020204" pitchFamily="34" charset="0"/>
                <a:cs typeface="Arial" panose="020B0604020202020204" pitchFamily="34" charset="0"/>
              </a:rPr>
              <a:t> 25 </a:t>
            </a:r>
            <a:r>
              <a:rPr lang="en-US" sz="6200" dirty="0" err="1">
                <a:latin typeface="Arial" panose="020B0604020202020204" pitchFamily="34" charset="0"/>
                <a:cs typeface="Arial" panose="020B0604020202020204" pitchFamily="34" charset="0"/>
              </a:rPr>
              <a:t>tona</a:t>
            </a:r>
            <a:r>
              <a:rPr lang="en-US" sz="6200" dirty="0">
                <a:latin typeface="Arial" panose="020B0604020202020204" pitchFamily="34" charset="0"/>
                <a:cs typeface="Arial" panose="020B0604020202020204" pitchFamily="34" charset="0"/>
              </a:rPr>
              <a:t> u </a:t>
            </a:r>
            <a:r>
              <a:rPr lang="en-US" sz="6200" dirty="0" err="1">
                <a:latin typeface="Arial" panose="020B0604020202020204" pitchFamily="34" charset="0"/>
                <a:cs typeface="Arial" panose="020B0604020202020204" pitchFamily="34" charset="0"/>
              </a:rPr>
              <a:t>skladištu</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Postrojenja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za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hemijsku</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pripremu</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vode</a:t>
            </a:r>
            <a:r>
              <a:rPr lang="en-US" sz="6200" dirty="0">
                <a:latin typeface="Arial" panose="020B0604020202020204" pitchFamily="34" charset="0"/>
                <a:cs typeface="Arial" panose="020B0604020202020204" pitchFamily="34" charset="0"/>
              </a:rPr>
              <a:t> u TE </a:t>
            </a:r>
            <a:r>
              <a:rPr lang="en-US" sz="6200" dirty="0" err="1">
                <a:latin typeface="Arial" panose="020B0604020202020204" pitchFamily="34" charset="0"/>
                <a:cs typeface="Arial" panose="020B0604020202020204" pitchFamily="34" charset="0"/>
              </a:rPr>
              <a:t>Pljevlja</a:t>
            </a:r>
            <a:r>
              <a:rPr lang="en-US" sz="6200" dirty="0">
                <a:latin typeface="Arial" panose="020B0604020202020204" pitchFamily="34" charset="0"/>
                <a:cs typeface="Arial" panose="020B0604020202020204" pitchFamily="34" charset="0"/>
              </a:rPr>
              <a:t>. Do </a:t>
            </a:r>
            <a:r>
              <a:rPr lang="en-US" sz="6200" dirty="0" err="1">
                <a:latin typeface="Arial" panose="020B0604020202020204" pitchFamily="34" charset="0"/>
                <a:cs typeface="Arial" panose="020B0604020202020204" pitchFamily="34" charset="0"/>
              </a:rPr>
              <a:t>njihovog</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izlivanja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može</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doći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samo</a:t>
            </a:r>
            <a:r>
              <a:rPr lang="en-US" sz="6200" dirty="0">
                <a:latin typeface="Arial" panose="020B0604020202020204" pitchFamily="34" charset="0"/>
                <a:cs typeface="Arial" panose="020B0604020202020204" pitchFamily="34" charset="0"/>
              </a:rPr>
              <a:t> </a:t>
            </a:r>
            <a:r>
              <a:rPr lang="en-US" sz="6200" dirty="0">
                <a:solidFill>
                  <a:srgbClr val="FF0000"/>
                </a:solidFill>
                <a:latin typeface="Arial" panose="020B0604020202020204" pitchFamily="34" charset="0"/>
                <a:cs typeface="Arial" panose="020B0604020202020204" pitchFamily="34" charset="0"/>
              </a:rPr>
              <a:t>u </a:t>
            </a:r>
            <a:r>
              <a:rPr lang="en-US" sz="6200" dirty="0" err="1">
                <a:solidFill>
                  <a:srgbClr val="FF0000"/>
                </a:solidFill>
                <a:latin typeface="Arial" panose="020B0604020202020204" pitchFamily="34" charset="0"/>
                <a:cs typeface="Arial" panose="020B0604020202020204" pitchFamily="34" charset="0"/>
              </a:rPr>
              <a:t>slučaju</a:t>
            </a:r>
            <a:r>
              <a:rPr lang="en-US" sz="6200" dirty="0">
                <a:solidFill>
                  <a:srgbClr val="FF0000"/>
                </a:solidFill>
                <a:latin typeface="Arial" panose="020B0604020202020204" pitchFamily="34" charset="0"/>
                <a:cs typeface="Arial" panose="020B0604020202020204" pitchFamily="34" charset="0"/>
              </a:rPr>
              <a:t> </a:t>
            </a:r>
            <a:r>
              <a:rPr lang="en-US" sz="6200" dirty="0" err="1">
                <a:solidFill>
                  <a:srgbClr val="FF0000"/>
                </a:solidFill>
                <a:latin typeface="Arial" panose="020B0604020202020204" pitchFamily="34" charset="0"/>
                <a:cs typeface="Arial" panose="020B0604020202020204" pitchFamily="34" charset="0"/>
              </a:rPr>
              <a:t>mehaničkog</a:t>
            </a:r>
            <a:r>
              <a:rPr lang="en-US" sz="6200" dirty="0">
                <a:solidFill>
                  <a:srgbClr val="FF0000"/>
                </a:solidFill>
                <a:latin typeface="Arial" panose="020B0604020202020204" pitchFamily="34" charset="0"/>
                <a:cs typeface="Arial" panose="020B0604020202020204" pitchFamily="34" charset="0"/>
              </a:rPr>
              <a:t> </a:t>
            </a:r>
            <a:r>
              <a:rPr lang="en-US" sz="6200" dirty="0" err="1">
                <a:solidFill>
                  <a:srgbClr val="FF0000"/>
                </a:solidFill>
                <a:latin typeface="Arial" panose="020B0604020202020204" pitchFamily="34" charset="0"/>
                <a:cs typeface="Arial" panose="020B0604020202020204" pitchFamily="34" charset="0"/>
              </a:rPr>
              <a:t>oštećenja</a:t>
            </a:r>
            <a:r>
              <a:rPr lang="en-US" sz="6200" dirty="0">
                <a:solidFill>
                  <a:srgbClr val="FF0000"/>
                </a:solidFill>
                <a:latin typeface="Arial" panose="020B0604020202020204" pitchFamily="34" charset="0"/>
                <a:cs typeface="Arial" panose="020B0604020202020204" pitchFamily="34" charset="0"/>
              </a:rPr>
              <a:t> </a:t>
            </a:r>
            <a:r>
              <a:rPr lang="en-US" sz="6200" dirty="0" err="1">
                <a:solidFill>
                  <a:srgbClr val="FF0000"/>
                </a:solidFill>
                <a:latin typeface="Arial" panose="020B0604020202020204" pitchFamily="34" charset="0"/>
                <a:cs typeface="Arial" panose="020B0604020202020204" pitchFamily="34" charset="0"/>
              </a:rPr>
              <a:t>sudova</a:t>
            </a:r>
            <a:r>
              <a:rPr lang="en-US" sz="6200" dirty="0">
                <a:solidFill>
                  <a:srgbClr val="FF0000"/>
                </a:solidFill>
                <a:latin typeface="Arial" panose="020B0604020202020204" pitchFamily="34" charset="0"/>
                <a:cs typeface="Arial" panose="020B0604020202020204" pitchFamily="34" charset="0"/>
              </a:rPr>
              <a:t> </a:t>
            </a:r>
            <a:r>
              <a:rPr lang="en-US" sz="6200" dirty="0">
                <a:latin typeface="Arial" panose="020B0604020202020204" pitchFamily="34" charset="0"/>
                <a:cs typeface="Arial" panose="020B0604020202020204" pitchFamily="34" charset="0"/>
              </a:rPr>
              <a:t>u </a:t>
            </a:r>
            <a:r>
              <a:rPr lang="en-US" sz="6200" dirty="0" err="1">
                <a:latin typeface="Arial" panose="020B0604020202020204" pitchFamily="34" charset="0"/>
                <a:cs typeface="Arial" panose="020B0604020202020204" pitchFamily="34" charset="0"/>
              </a:rPr>
              <a:t>kojima</a:t>
            </a:r>
            <a:r>
              <a:rPr lang="en-US" sz="6200" dirty="0">
                <a:latin typeface="Arial" panose="020B0604020202020204" pitchFamily="34" charset="0"/>
                <a:cs typeface="Arial" panose="020B0604020202020204" pitchFamily="34" charset="0"/>
              </a:rPr>
              <a:t> se </a:t>
            </a:r>
            <a:r>
              <a:rPr lang="en-US" sz="6200" dirty="0" err="1">
                <a:latin typeface="Arial" panose="020B0604020202020204" pitchFamily="34" charset="0"/>
                <a:cs typeface="Arial" panose="020B0604020202020204" pitchFamily="34" charset="0"/>
              </a:rPr>
              <a:t>nalaze</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ili</a:t>
            </a:r>
            <a:r>
              <a:rPr lang="en-US" sz="6200" dirty="0">
                <a:latin typeface="Arial" panose="020B0604020202020204" pitchFamily="34" charset="0"/>
                <a:cs typeface="Arial" panose="020B0604020202020204" pitchFamily="34" charset="0"/>
              </a:rPr>
              <a:t> </a:t>
            </a:r>
            <a:r>
              <a:rPr lang="en-US" sz="6200" dirty="0" err="1">
                <a:solidFill>
                  <a:srgbClr val="FF0000"/>
                </a:solidFill>
                <a:latin typeface="Arial" panose="020B0604020202020204" pitchFamily="34" charset="0"/>
                <a:cs typeface="Arial" panose="020B0604020202020204" pitchFamily="34" charset="0"/>
              </a:rPr>
              <a:t>usljed</a:t>
            </a:r>
            <a:r>
              <a:rPr lang="en-US" sz="6200" dirty="0">
                <a:solidFill>
                  <a:srgbClr val="FF0000"/>
                </a:solidFill>
                <a:latin typeface="Arial" panose="020B0604020202020204" pitchFamily="34" charset="0"/>
                <a:cs typeface="Arial" panose="020B0604020202020204" pitchFamily="34" charset="0"/>
              </a:rPr>
              <a:t> </a:t>
            </a:r>
            <a:r>
              <a:rPr lang="en-US" sz="6200" dirty="0" err="1">
                <a:solidFill>
                  <a:srgbClr val="FF0000"/>
                </a:solidFill>
                <a:latin typeface="Arial" panose="020B0604020202020204" pitchFamily="34" charset="0"/>
                <a:cs typeface="Arial" panose="020B0604020202020204" pitchFamily="34" charset="0"/>
              </a:rPr>
              <a:t>korozije</a:t>
            </a:r>
            <a:r>
              <a:rPr lang="en-US" sz="6200" dirty="0">
                <a:solidFill>
                  <a:srgbClr val="FF0000"/>
                </a:solidFill>
                <a:latin typeface="Arial" panose="020B0604020202020204" pitchFamily="34" charset="0"/>
                <a:cs typeface="Arial" panose="020B0604020202020204" pitchFamily="34" charset="0"/>
              </a:rPr>
              <a:t> </a:t>
            </a:r>
            <a:r>
              <a:rPr lang="en-US" sz="6200" dirty="0" err="1">
                <a:solidFill>
                  <a:srgbClr val="FF0000"/>
                </a:solidFill>
                <a:latin typeface="Arial" panose="020B0604020202020204" pitchFamily="34" charset="0"/>
                <a:cs typeface="Arial" panose="020B0604020202020204" pitchFamily="34" charset="0"/>
              </a:rPr>
              <a:t>ili</a:t>
            </a:r>
            <a:r>
              <a:rPr lang="en-US" sz="6200" dirty="0">
                <a:solidFill>
                  <a:srgbClr val="FF0000"/>
                </a:solidFill>
                <a:latin typeface="Arial" panose="020B0604020202020204" pitchFamily="34" charset="0"/>
                <a:cs typeface="Arial" panose="020B0604020202020204" pitchFamily="34" charset="0"/>
              </a:rPr>
              <a:t> </a:t>
            </a:r>
            <a:r>
              <a:rPr lang="en-US" sz="6200" dirty="0" err="1">
                <a:solidFill>
                  <a:srgbClr val="FF0000"/>
                </a:solidFill>
                <a:latin typeface="Arial" panose="020B0604020202020204" pitchFamily="34" charset="0"/>
                <a:cs typeface="Arial" panose="020B0604020202020204" pitchFamily="34" charset="0"/>
              </a:rPr>
              <a:t>kvara</a:t>
            </a:r>
            <a:r>
              <a:rPr lang="en-US" sz="6200" dirty="0">
                <a:solidFill>
                  <a:srgbClr val="FF0000"/>
                </a:solidFill>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na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mjerno</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regulacionoj</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sigurnosnoj</a:t>
            </a:r>
            <a:r>
              <a:rPr lang="en-US" sz="6200" dirty="0">
                <a:latin typeface="Arial" panose="020B0604020202020204" pitchFamily="34" charset="0"/>
                <a:cs typeface="Arial" panose="020B0604020202020204" pitchFamily="34" charset="0"/>
              </a:rPr>
              <a:t> </a:t>
            </a:r>
            <a:r>
              <a:rPr lang="en-US" sz="6200" dirty="0" err="1" smtClean="0">
                <a:latin typeface="Arial" panose="020B0604020202020204" pitchFamily="34" charset="0"/>
                <a:cs typeface="Arial" panose="020B0604020202020204" pitchFamily="34" charset="0"/>
              </a:rPr>
              <a:t>opremi</a:t>
            </a:r>
            <a:r>
              <a:rPr lang="en-US" sz="6200" dirty="0" smtClean="0">
                <a:latin typeface="Arial" panose="020B0604020202020204" pitchFamily="34" charset="0"/>
                <a:cs typeface="Arial" panose="020B0604020202020204" pitchFamily="34" charset="0"/>
              </a:rPr>
              <a:t>.</a:t>
            </a:r>
            <a:endParaRPr lang="x-none" sz="6200" dirty="0" smtClean="0">
              <a:latin typeface="Arial" panose="020B0604020202020204" pitchFamily="34" charset="0"/>
              <a:cs typeface="Arial" panose="020B0604020202020204" pitchFamily="34" charset="0"/>
            </a:endParaRPr>
          </a:p>
          <a:p>
            <a:pPr marL="0" indent="0">
              <a:buNone/>
            </a:pPr>
            <a:endParaRPr lang="x-none" sz="6200" dirty="0">
              <a:latin typeface="Arial" panose="020B0604020202020204" pitchFamily="34" charset="0"/>
              <a:cs typeface="Arial" panose="020B0604020202020204" pitchFamily="34" charset="0"/>
            </a:endParaRPr>
          </a:p>
          <a:p>
            <a:pPr marL="0" indent="0" algn="ctr">
              <a:buNone/>
            </a:pPr>
            <a:r>
              <a:rPr lang="en-US" sz="6200" b="1" u="sng" dirty="0" err="1" smtClean="0">
                <a:latin typeface="Arial" panose="020B0604020202020204" pitchFamily="34" charset="0"/>
                <a:cs typeface="Arial" panose="020B0604020202020204" pitchFamily="34" charset="0"/>
              </a:rPr>
              <a:t>Klizišta</a:t>
            </a:r>
            <a:endParaRPr lang="x-none" sz="6200" u="sng" dirty="0">
              <a:latin typeface="Arial" panose="020B0604020202020204" pitchFamily="34" charset="0"/>
              <a:cs typeface="Arial" panose="020B0604020202020204" pitchFamily="34" charset="0"/>
            </a:endParaRPr>
          </a:p>
          <a:p>
            <a:pPr marL="0" indent="0">
              <a:buNone/>
            </a:pPr>
            <a:r>
              <a:rPr lang="en-US" sz="6200" dirty="0">
                <a:latin typeface="Arial" panose="020B0604020202020204" pitchFamily="34" charset="0"/>
                <a:cs typeface="Arial" panose="020B0604020202020204" pitchFamily="34" charset="0"/>
              </a:rPr>
              <a:t> </a:t>
            </a:r>
            <a:endParaRPr lang="x-none" sz="6200" dirty="0" smtClean="0">
              <a:latin typeface="Arial" panose="020B0604020202020204" pitchFamily="34" charset="0"/>
              <a:cs typeface="Arial" panose="020B0604020202020204" pitchFamily="34" charset="0"/>
            </a:endParaRPr>
          </a:p>
          <a:p>
            <a:pPr algn="just"/>
            <a:r>
              <a:rPr lang="x-none" sz="6200" dirty="0" smtClean="0">
                <a:latin typeface="Arial" panose="020B0604020202020204" pitchFamily="34" charset="0"/>
                <a:cs typeface="Arial" panose="020B0604020202020204" pitchFamily="34" charset="0"/>
              </a:rPr>
              <a:t>Stje</a:t>
            </a:r>
            <a:r>
              <a:rPr lang="en-US" sz="6200" dirty="0" err="1" smtClean="0">
                <a:latin typeface="Arial" panose="020B0604020202020204" pitchFamily="34" charset="0"/>
                <a:cs typeface="Arial" panose="020B0604020202020204" pitchFamily="34" charset="0"/>
              </a:rPr>
              <a:t>novit</a:t>
            </a:r>
            <a:r>
              <a:rPr lang="x-none" sz="6200" dirty="0" smtClean="0">
                <a:latin typeface="Arial" panose="020B0604020202020204" pitchFamily="34" charset="0"/>
                <a:cs typeface="Arial" panose="020B0604020202020204" pitchFamily="34" charset="0"/>
              </a:rPr>
              <a:t>a</a:t>
            </a:r>
            <a:r>
              <a:rPr lang="en-US" sz="6200" dirty="0" smtClean="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ili</a:t>
            </a:r>
            <a:r>
              <a:rPr lang="en-US" sz="6200" dirty="0">
                <a:latin typeface="Arial" panose="020B0604020202020204" pitchFamily="34" charset="0"/>
                <a:cs typeface="Arial" panose="020B0604020202020204" pitchFamily="34" charset="0"/>
              </a:rPr>
              <a:t> </a:t>
            </a:r>
            <a:r>
              <a:rPr lang="en-US" sz="6200" dirty="0" err="1" smtClean="0">
                <a:latin typeface="Arial" panose="020B0604020202020204" pitchFamily="34" charset="0"/>
                <a:cs typeface="Arial" panose="020B0604020202020204" pitchFamily="34" charset="0"/>
              </a:rPr>
              <a:t>rastresit</a:t>
            </a:r>
            <a:r>
              <a:rPr lang="x-none" sz="6200" dirty="0" smtClean="0">
                <a:latin typeface="Arial" panose="020B0604020202020204" pitchFamily="34" charset="0"/>
                <a:cs typeface="Arial" panose="020B0604020202020204" pitchFamily="34" charset="0"/>
              </a:rPr>
              <a:t>a</a:t>
            </a:r>
            <a:r>
              <a:rPr lang="en-US" sz="6200" dirty="0" smtClean="0">
                <a:latin typeface="Arial" panose="020B0604020202020204" pitchFamily="34" charset="0"/>
                <a:cs typeface="Arial" panose="020B0604020202020204" pitchFamily="34" charset="0"/>
              </a:rPr>
              <a:t> mas</a:t>
            </a:r>
            <a:r>
              <a:rPr lang="x-none" sz="6200" dirty="0" smtClean="0">
                <a:latin typeface="Arial" panose="020B0604020202020204" pitchFamily="34" charset="0"/>
                <a:cs typeface="Arial" panose="020B0604020202020204" pitchFamily="34" charset="0"/>
              </a:rPr>
              <a:t>a</a:t>
            </a:r>
            <a:r>
              <a:rPr lang="en-US" sz="6200" dirty="0" smtClean="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koja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odvojena</a:t>
            </a:r>
            <a:r>
              <a:rPr lang="en-US" sz="6200" dirty="0">
                <a:latin typeface="Arial" panose="020B0604020202020204" pitchFamily="34" charset="0"/>
                <a:cs typeface="Arial" panose="020B0604020202020204" pitchFamily="34" charset="0"/>
              </a:rPr>
              <a:t> od </a:t>
            </a:r>
            <a:r>
              <a:rPr lang="en-US" sz="6200" dirty="0" err="1">
                <a:latin typeface="Arial" panose="020B0604020202020204" pitchFamily="34" charset="0"/>
                <a:cs typeface="Arial" panose="020B0604020202020204" pitchFamily="34" charset="0"/>
              </a:rPr>
              <a:t>podloge</a:t>
            </a:r>
            <a:r>
              <a:rPr lang="en-US" sz="6200" dirty="0">
                <a:latin typeface="Arial" panose="020B0604020202020204" pitchFamily="34" charset="0"/>
                <a:cs typeface="Arial" panose="020B0604020202020204" pitchFamily="34" charset="0"/>
              </a:rPr>
              <a:t>, pod </a:t>
            </a:r>
            <a:r>
              <a:rPr lang="en-US" sz="6200" dirty="0" err="1">
                <a:latin typeface="Arial" panose="020B0604020202020204" pitchFamily="34" charset="0"/>
                <a:cs typeface="Arial" panose="020B0604020202020204" pitchFamily="34" charset="0"/>
              </a:rPr>
              <a:t>uticajem</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gravitacije</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klizi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po</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kliznoj</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površini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Klizišta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su</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faktori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rizika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koji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su</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uglavnom</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vezani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za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eksploataciju</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hidroelektrana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sa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visokim</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branama</a:t>
            </a:r>
            <a:r>
              <a:rPr lang="en-US" sz="6200" dirty="0">
                <a:latin typeface="Arial" panose="020B0604020202020204" pitchFamily="34" charset="0"/>
                <a:cs typeface="Arial" panose="020B0604020202020204" pitchFamily="34" charset="0"/>
              </a:rPr>
              <a:t>. To </a:t>
            </a:r>
            <a:r>
              <a:rPr lang="en-US" sz="6200" dirty="0" err="1">
                <a:latin typeface="Arial" panose="020B0604020202020204" pitchFamily="34" charset="0"/>
                <a:cs typeface="Arial" panose="020B0604020202020204" pitchFamily="34" charset="0"/>
              </a:rPr>
              <a:t>su</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rizici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visokog</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intenziteta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kratkog</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trajanja</a:t>
            </a:r>
            <a:r>
              <a:rPr lang="en-US" sz="6200" dirty="0" smtClean="0">
                <a:latin typeface="Arial" panose="020B0604020202020204" pitchFamily="34" charset="0"/>
                <a:cs typeface="Arial" panose="020B0604020202020204" pitchFamily="34" charset="0"/>
              </a:rPr>
              <a:t>.</a:t>
            </a:r>
            <a:endParaRPr lang="x-none" sz="6200" dirty="0" smtClean="0">
              <a:latin typeface="Arial" panose="020B0604020202020204" pitchFamily="34" charset="0"/>
              <a:cs typeface="Arial" panose="020B0604020202020204" pitchFamily="34" charset="0"/>
            </a:endParaRPr>
          </a:p>
          <a:p>
            <a:pPr marL="0" indent="0" algn="just">
              <a:buNone/>
            </a:pPr>
            <a:endParaRPr lang="x-none" sz="6200" dirty="0">
              <a:latin typeface="Arial" panose="020B0604020202020204" pitchFamily="34" charset="0"/>
              <a:cs typeface="Arial" panose="020B0604020202020204" pitchFamily="34" charset="0"/>
            </a:endParaRPr>
          </a:p>
          <a:p>
            <a:pPr marL="0" indent="0" algn="just">
              <a:buNone/>
            </a:pPr>
            <a:endParaRPr lang="x-none" sz="6200" dirty="0">
              <a:latin typeface="Arial" panose="020B0604020202020204" pitchFamily="34" charset="0"/>
              <a:cs typeface="Arial" panose="020B0604020202020204" pitchFamily="34" charset="0"/>
            </a:endParaRPr>
          </a:p>
          <a:p>
            <a:pPr algn="just"/>
            <a:r>
              <a:rPr lang="en-US" sz="6200" dirty="0" smtClean="0">
                <a:latin typeface="Arial" panose="020B0604020202020204" pitchFamily="34" charset="0"/>
                <a:cs typeface="Arial" panose="020B0604020202020204" pitchFamily="34" charset="0"/>
              </a:rPr>
              <a:t>U </a:t>
            </a:r>
            <a:r>
              <a:rPr lang="en-US" sz="6200" dirty="0" err="1">
                <a:latin typeface="Arial" panose="020B0604020202020204" pitchFamily="34" charset="0"/>
                <a:cs typeface="Arial" panose="020B0604020202020204" pitchFamily="34" charset="0"/>
              </a:rPr>
              <a:t>području</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brane</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akumulacije</a:t>
            </a:r>
            <a:r>
              <a:rPr lang="en-US" sz="6200" dirty="0">
                <a:latin typeface="Arial" panose="020B0604020202020204" pitchFamily="34" charset="0"/>
                <a:cs typeface="Arial" panose="020B0604020202020204" pitchFamily="34" charset="0"/>
              </a:rPr>
              <a:t> HE “</a:t>
            </a:r>
            <a:r>
              <a:rPr lang="en-US" sz="6200" dirty="0" err="1">
                <a:latin typeface="Arial" panose="020B0604020202020204" pitchFamily="34" charset="0"/>
                <a:cs typeface="Arial" panose="020B0604020202020204" pitchFamily="34" charset="0"/>
              </a:rPr>
              <a:t>Piva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identifikovano</a:t>
            </a:r>
            <a:r>
              <a:rPr lang="en-US" sz="6200" dirty="0">
                <a:latin typeface="Arial" panose="020B0604020202020204" pitchFamily="34" charset="0"/>
                <a:cs typeface="Arial" panose="020B0604020202020204" pitchFamily="34" charset="0"/>
              </a:rPr>
              <a:t> je </a:t>
            </a:r>
            <a:r>
              <a:rPr lang="en-US" sz="6200" dirty="0" err="1">
                <a:latin typeface="Arial" panose="020B0604020202020204" pitchFamily="34" charset="0"/>
                <a:cs typeface="Arial" panose="020B0604020202020204" pitchFamily="34" charset="0"/>
              </a:rPr>
              <a:t>sedam</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lokacija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nestabilnog</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terena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za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koje</a:t>
            </a:r>
            <a:r>
              <a:rPr lang="en-US" sz="6200" dirty="0">
                <a:latin typeface="Arial" panose="020B0604020202020204" pitchFamily="34" charset="0"/>
                <a:cs typeface="Arial" panose="020B0604020202020204" pitchFamily="34" charset="0"/>
              </a:rPr>
              <a:t> je </a:t>
            </a:r>
            <a:r>
              <a:rPr lang="en-US" sz="6200" dirty="0" err="1">
                <a:latin typeface="Arial" panose="020B0604020202020204" pitchFamily="34" charset="0"/>
                <a:cs typeface="Arial" panose="020B0604020202020204" pitchFamily="34" charset="0"/>
              </a:rPr>
              <a:t>ocijenjeno</a:t>
            </a:r>
            <a:r>
              <a:rPr lang="en-US" sz="6200" dirty="0">
                <a:latin typeface="Arial" panose="020B0604020202020204" pitchFamily="34" charset="0"/>
                <a:cs typeface="Arial" panose="020B0604020202020204" pitchFamily="34" charset="0"/>
              </a:rPr>
              <a:t> da </a:t>
            </a:r>
            <a:r>
              <a:rPr lang="en-US" sz="6200" dirty="0" err="1">
                <a:latin typeface="Arial" panose="020B0604020202020204" pitchFamily="34" charset="0"/>
                <a:cs typeface="Arial" panose="020B0604020202020204" pitchFamily="34" charset="0"/>
              </a:rPr>
              <a:t>mogu</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imati</a:t>
            </a:r>
            <a:r>
              <a:rPr lang="en-US" sz="6200" dirty="0">
                <a:latin typeface="Arial" panose="020B0604020202020204" pitchFamily="34" charset="0"/>
                <a:cs typeface="Arial" panose="020B0604020202020204" pitchFamily="34" charset="0"/>
              </a:rPr>
              <a:t> </a:t>
            </a:r>
            <a:r>
              <a:rPr lang="en-US" sz="6200" dirty="0" err="1" smtClean="0">
                <a:latin typeface="Arial" panose="020B0604020202020204" pitchFamily="34" charset="0"/>
                <a:cs typeface="Arial" panose="020B0604020202020204" pitchFamily="34" charset="0"/>
              </a:rPr>
              <a:t>uticaj</a:t>
            </a:r>
            <a:r>
              <a:rPr lang="x-none" sz="6200" dirty="0" smtClean="0">
                <a:latin typeface="Arial" panose="020B0604020202020204" pitchFamily="34" charset="0"/>
                <a:cs typeface="Arial" panose="020B0604020202020204" pitchFamily="34" charset="0"/>
              </a:rPr>
              <a:t> </a:t>
            </a:r>
            <a:r>
              <a:rPr lang="en-US" sz="6200" dirty="0" err="1" smtClean="0">
                <a:latin typeface="Arial" panose="020B0604020202020204" pitchFamily="34" charset="0"/>
                <a:cs typeface="Arial" panose="020B0604020202020204" pitchFamily="34" charset="0"/>
              </a:rPr>
              <a:t>na</a:t>
            </a:r>
            <a:r>
              <a:rPr lang="en-US" sz="6200" dirty="0" smtClean="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sigurnost</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bezbjednost</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ljudi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objekata</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imovine</a:t>
            </a:r>
            <a:r>
              <a:rPr lang="en-US" sz="6200" dirty="0">
                <a:latin typeface="Arial" panose="020B0604020202020204" pitchFamily="34" charset="0"/>
                <a:cs typeface="Arial" panose="020B0604020202020204" pitchFamily="34" charset="0"/>
              </a:rPr>
              <a:t>. </a:t>
            </a:r>
            <a:endParaRPr lang="x-none" sz="6200" dirty="0">
              <a:latin typeface="Arial" panose="020B0604020202020204" pitchFamily="34" charset="0"/>
              <a:cs typeface="Arial" panose="020B0604020202020204" pitchFamily="34" charset="0"/>
            </a:endParaRPr>
          </a:p>
          <a:p>
            <a:pPr marL="0" indent="0">
              <a:buNone/>
            </a:pPr>
            <a:r>
              <a:rPr lang="en-US" sz="5600" dirty="0">
                <a:latin typeface="Arial" panose="020B0604020202020204" pitchFamily="34" charset="0"/>
                <a:cs typeface="Arial" panose="020B0604020202020204" pitchFamily="34" charset="0"/>
              </a:rPr>
              <a:t> </a:t>
            </a:r>
            <a:endParaRPr lang="x-none" sz="5600" dirty="0">
              <a:latin typeface="Arial" panose="020B0604020202020204" pitchFamily="34" charset="0"/>
              <a:cs typeface="Arial" panose="020B0604020202020204" pitchFamily="34" charset="0"/>
            </a:endParaRPr>
          </a:p>
          <a:p>
            <a:endParaRPr lang="x-none" dirty="0"/>
          </a:p>
        </p:txBody>
      </p:sp>
    </p:spTree>
    <p:extLst>
      <p:ext uri="{BB962C8B-B14F-4D97-AF65-F5344CB8AC3E}">
        <p14:creationId xmlns:p14="http://schemas.microsoft.com/office/powerpoint/2010/main" xmlns="" val="3063564516"/>
      </p:ext>
    </p:extLst>
  </p:cSld>
  <p:clrMapOvr>
    <a:masterClrMapping/>
  </p:clrMapOvr>
  <p:transition spd="slow" advClick="0">
    <p:plus/>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649</TotalTime>
  <Words>970</Words>
  <Application>Microsoft Office PowerPoint</Application>
  <PresentationFormat>On-screen Show (4:3)</PresentationFormat>
  <Paragraphs>206</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ANALIZA ZAKONSKE REGULATIVE IZ OBLASTI ZAŠTITE OD UDESA U ELEKTROENERGETSKIM POSTROJENJIMA                                                                              Snežana Đurović </vt:lpstr>
      <vt:lpstr>UVOD</vt:lpstr>
      <vt:lpstr>OSNOVNI POJMOVI IZ ZAKONA O ZAŠTITI I SPAŠAVANJU</vt:lpstr>
      <vt:lpstr>Slide 4</vt:lpstr>
      <vt:lpstr>OSNOVNI POJMOVI IZ ZAKONA O ŽIVOTNOJ SREDINI</vt:lpstr>
      <vt:lpstr>MOGUĆI UDESI U ELEKTROENERGETSKIM POSTROJENJIMA EPCG AD</vt:lpstr>
      <vt:lpstr>Izlivanje ulja u zemljište</vt:lpstr>
      <vt:lpstr>Slide 8</vt:lpstr>
      <vt:lpstr>Slide 9</vt:lpstr>
      <vt:lpstr>Slide 10</vt:lpstr>
      <vt:lpstr>Slide 11</vt:lpstr>
      <vt:lpstr>Zemljotres</vt:lpstr>
      <vt:lpstr>Slide 13</vt:lpstr>
      <vt:lpstr>Slide 14</vt:lpstr>
      <vt:lpstr>Slide 15</vt:lpstr>
      <vt:lpstr>Slide 16</vt:lpstr>
      <vt:lpstr>Elaborat o procjeni ugroženosti i Preduzetni planovi</vt:lpstr>
      <vt:lpstr>ZAKLJUČAK</vt:lpstr>
      <vt:lpstr>HVALA NA PAŽNJI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ANALIZA ZAKONSKE REGULATIVE IZ OBLASTI ZAŠTITE OD UDESA U ELEKTROENERGETSKIM POSTROJENJIMA</dc:title>
  <dc:creator>Snezana Djurovic</dc:creator>
  <cp:lastModifiedBy>ivan</cp:lastModifiedBy>
  <cp:revision>54</cp:revision>
  <dcterms:created xsi:type="dcterms:W3CDTF">2006-08-16T00:00:00Z</dcterms:created>
  <dcterms:modified xsi:type="dcterms:W3CDTF">2015-05-07T00:23:49Z</dcterms:modified>
</cp:coreProperties>
</file>